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3" r:id="rId1"/>
    <p:sldMasterId id="2147483676" r:id="rId2"/>
    <p:sldMasterId id="2147483685" r:id="rId3"/>
    <p:sldMasterId id="2147483742" r:id="rId4"/>
    <p:sldMasterId id="2147483760" r:id="rId5"/>
  </p:sldMasterIdLst>
  <p:notesMasterIdLst>
    <p:notesMasterId r:id="rId26"/>
  </p:notesMasterIdLst>
  <p:sldIdLst>
    <p:sldId id="691" r:id="rId6"/>
    <p:sldId id="6845" r:id="rId7"/>
    <p:sldId id="756" r:id="rId8"/>
    <p:sldId id="6783" r:id="rId9"/>
    <p:sldId id="728" r:id="rId10"/>
    <p:sldId id="6840" r:id="rId11"/>
    <p:sldId id="6846" r:id="rId12"/>
    <p:sldId id="6847" r:id="rId13"/>
    <p:sldId id="6848" r:id="rId14"/>
    <p:sldId id="6849" r:id="rId15"/>
    <p:sldId id="6851" r:id="rId16"/>
    <p:sldId id="6853" r:id="rId17"/>
    <p:sldId id="6852" r:id="rId18"/>
    <p:sldId id="6855" r:id="rId19"/>
    <p:sldId id="6856" r:id="rId20"/>
    <p:sldId id="6860" r:id="rId21"/>
    <p:sldId id="6857" r:id="rId22"/>
    <p:sldId id="6886" r:id="rId23"/>
    <p:sldId id="6869" r:id="rId24"/>
    <p:sldId id="261" r:id="rId2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4F5E0E-D293-4990-8213-73F0B6C5E1EB}">
          <p14:sldIdLst>
            <p14:sldId id="691"/>
            <p14:sldId id="6845"/>
            <p14:sldId id="756"/>
            <p14:sldId id="6783"/>
            <p14:sldId id="728"/>
            <p14:sldId id="6840"/>
            <p14:sldId id="6846"/>
            <p14:sldId id="6847"/>
            <p14:sldId id="6848"/>
            <p14:sldId id="6849"/>
            <p14:sldId id="6851"/>
            <p14:sldId id="6853"/>
            <p14:sldId id="6852"/>
            <p14:sldId id="6855"/>
            <p14:sldId id="6856"/>
            <p14:sldId id="6860"/>
            <p14:sldId id="6857"/>
            <p14:sldId id="6886"/>
          </p14:sldIdLst>
        </p14:section>
        <p14:section name="Conclusion" id="{B70A277B-B0E9-425D-B38E-070E41BB4601}">
          <p14:sldIdLst>
            <p14:sldId id="6869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43DD6C2-643B-88EC-C00F-5943A316ED0A}" name="Bill  Li" initials="BL" userId="S::bl3650@nyu.edu::2f0138c2-ec6e-4a42-8fe4-b984ddc79ce1" providerId="AD"/>
  <p188:author id="{0AA599CA-FC0F-86DA-D058-0710698542CE}" name="Dipankar Shakya" initials="DS" userId="c34a4c6517089321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753"/>
    <a:srgbClr val="FF0000"/>
    <a:srgbClr val="0000FF"/>
    <a:srgbClr val="0B932E"/>
    <a:srgbClr val="970AF3"/>
    <a:srgbClr val="702FA0"/>
    <a:srgbClr val="1414FE"/>
    <a:srgbClr val="00BC55"/>
    <a:srgbClr val="35BF3C"/>
    <a:srgbClr val="96B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95"/>
    <p:restoredTop sz="94703"/>
  </p:normalViewPr>
  <p:slideViewPr>
    <p:cSldViewPr snapToGrid="0">
      <p:cViewPr varScale="1">
        <p:scale>
          <a:sx n="165" d="100"/>
          <a:sy n="165" d="100"/>
        </p:scale>
        <p:origin x="6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8/10/relationships/authors" Target="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49C9C4-F643-1D46-B80E-7D9910B2DB3F}" type="datetimeFigureOut">
              <a:rPr lang="en-US" smtClean="0"/>
              <a:t>5/27/25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A8278E-25FE-AB4F-9811-3C6DE83AC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608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5CF6084-2C3C-4FE7-B181-D16A342905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itchFamily="34" charset="-128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5616AE6-92C3-43B7-BD2F-DA8414814B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5616AE6-92C3-43B7-BD2F-DA8414814B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5616AE6-92C3-43B7-BD2F-DA8414814B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5616AE6-92C3-43B7-BD2F-DA8414814B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5616AE6-92C3-43B7-BD2F-DA8414814B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5616AE6-92C3-43B7-BD2F-DA8414814B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D45C8-8267-9873-DB56-0ECF9BA1F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F55B6F-6293-3B83-4921-DBBA260791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A443DA-AFFD-D22D-DF17-98206EB4FD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1C0BA-C5DF-C1CF-8C1D-21F073356E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A8278E-25FE-AB4F-9811-3C6DE83ACD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68904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52AE8-890A-FBD4-A20E-F0AD8A353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8F0162-4A3C-D121-3347-F20701067F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CF5C10-C186-FCE2-FC8B-AD75C6FD87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82642-09B7-9FB2-3855-E4D81B8841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5616AE6-92C3-43B7-BD2F-DA8414814B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25827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3C010-3207-8E52-4ED1-363DF736A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F66C0D-1428-F09D-57FA-4F64E40D7E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4F5C5C-48F3-4261-2248-09AB495576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9CED3-6904-A996-F5EF-2C86E39B78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5616AE6-92C3-43B7-BD2F-DA8414814B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34536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5616AE6-92C3-43B7-BD2F-DA8414814B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1574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47D9E-1BB2-4862-6662-1720EA06A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FB893A-E99E-DCFF-1014-97C0E6FFE8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A7790F-3AAC-0CF0-DFF5-2A3EFE61A9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B4496-DDAD-BDAC-4273-DF2882EEA5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A8278E-25FE-AB4F-9811-3C6DE83ACD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16908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8278E-25FE-AB4F-9811-3C6DE83ACD4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54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7ABA7-DA29-B970-184B-D282AA6C6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6AE2B4-4EAC-7699-692C-047F4673D6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41EA09-0E7C-B347-6E80-7EEA0222EC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BFAF8-77FE-07E3-E72E-8A7FB22C98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5616AE6-92C3-43B7-BD2F-DA8414814B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326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2DDE1-496A-626F-1ECF-160FCB11C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9A169D-A3AE-D2DE-1B36-DD0D62076C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BC82C4-E44D-8585-1DB8-8FE24F0A6D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9BCC5-8A63-773D-7077-AF83C09FE9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A8278E-25FE-AB4F-9811-3C6DE83ACD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769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5616AE6-92C3-43B7-BD2F-DA8414814B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1726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3995E-069B-2B09-194E-756D60C84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835F8B-39FC-9B6D-7D72-63C1401B5B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FC1846-498E-3776-0A6B-1E21FE7E77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8AF98-68D3-FC82-51FC-91D9991DD8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A8278E-25FE-AB4F-9811-3C6DE83ACD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6819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97CB4-D8C4-F6C5-1AF0-7C9D502AD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D63D04-815E-33F4-B676-B28E64D214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6D523F-D6CB-510D-D9CB-1282ECEBD5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B05120-9F52-B8A8-C9FF-23739FF221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5616AE6-92C3-43B7-BD2F-DA8414814B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820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C0F47-466B-BF0D-4C36-22358E8F6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497DB9-3BA5-B166-DBB1-82E2ACBD7D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F1A48C-2351-7198-D5DD-15B1466E3D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B40A3-A455-9523-7DE9-5D2D78B316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5616AE6-92C3-43B7-BD2F-DA8414814B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20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5616AE6-92C3-43B7-BD2F-DA8414814B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5706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A7D4461-9EF3-E1AB-7955-3A49DE8217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000" y="4622642"/>
            <a:ext cx="8729999" cy="246221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000"/>
            </a:lvl1pPr>
          </a:lstStyle>
          <a:p>
            <a:pPr lvl="0"/>
            <a:r>
              <a:rPr lang="en-US"/>
              <a:t>Footer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32DDA9-7E9C-9E08-249A-A252CD1EFB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000" y="1991432"/>
            <a:ext cx="8730000" cy="646331"/>
          </a:xfrm>
        </p:spPr>
        <p:txBody>
          <a:bodyPr anchor="b">
            <a:sp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A2613B-8EDA-1B78-2021-9AA5851B04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000" y="2944826"/>
            <a:ext cx="8730000" cy="369332"/>
          </a:xfr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90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F43D4-9303-2B6F-022F-0B711A689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spAutoFit/>
          </a:bodyPr>
          <a:lstStyle/>
          <a:p>
            <a:fld id="{8047C85E-7671-2E41-A3B7-93C8A618D93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black and white sign with white letters&#10;&#10;Description automatically generated">
            <a:extLst>
              <a:ext uri="{FF2B5EF4-FFF2-40B4-BE49-F238E27FC236}">
                <a16:creationId xmlns:a16="http://schemas.microsoft.com/office/drawing/2014/main" id="{EFF41BBA-BFF8-1375-672F-BB56421712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270000"/>
            <a:ext cx="2862248" cy="450000"/>
          </a:xfrm>
          <a:prstGeom prst="rect">
            <a:avLst/>
          </a:prstGeom>
        </p:spPr>
      </p:pic>
      <p:pic>
        <p:nvPicPr>
          <p:cNvPr id="8" name="Picture 3" descr="C:\Users\Gmac\Downloads\final-logo-2.png">
            <a:extLst>
              <a:ext uri="{FF2B5EF4-FFF2-40B4-BE49-F238E27FC236}">
                <a16:creationId xmlns:a16="http://schemas.microsoft.com/office/drawing/2014/main" id="{76A2768D-319F-2B98-8D20-0B3D23EDA6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1320" y="270000"/>
            <a:ext cx="1792680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496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9A9D2-2036-47E4-BCE1-9AB73A7EE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279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767" indent="0">
              <a:buNone/>
              <a:defRPr sz="1500" b="1"/>
            </a:lvl2pPr>
            <a:lvl3pPr marL="685545" indent="0">
              <a:buNone/>
              <a:defRPr sz="1400" b="1"/>
            </a:lvl3pPr>
            <a:lvl4pPr marL="1028318" indent="0">
              <a:buNone/>
              <a:defRPr sz="1200" b="1"/>
            </a:lvl4pPr>
            <a:lvl5pPr marL="1371090" indent="0">
              <a:buNone/>
              <a:defRPr sz="1200" b="1"/>
            </a:lvl5pPr>
            <a:lvl6pPr marL="1713869" indent="0">
              <a:buNone/>
              <a:defRPr sz="1200" b="1"/>
            </a:lvl6pPr>
            <a:lvl7pPr marL="2056634" indent="0">
              <a:buNone/>
              <a:defRPr sz="1200" b="1"/>
            </a:lvl7pPr>
            <a:lvl8pPr marL="2399400" indent="0">
              <a:buNone/>
              <a:defRPr sz="1200" b="1"/>
            </a:lvl8pPr>
            <a:lvl9pPr marL="2742167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767" indent="0">
              <a:buNone/>
              <a:defRPr sz="1500" b="1"/>
            </a:lvl2pPr>
            <a:lvl3pPr marL="685545" indent="0">
              <a:buNone/>
              <a:defRPr sz="1400" b="1"/>
            </a:lvl3pPr>
            <a:lvl4pPr marL="1028318" indent="0">
              <a:buNone/>
              <a:defRPr sz="1200" b="1"/>
            </a:lvl4pPr>
            <a:lvl5pPr marL="1371090" indent="0">
              <a:buNone/>
              <a:defRPr sz="1200" b="1"/>
            </a:lvl5pPr>
            <a:lvl6pPr marL="1713869" indent="0">
              <a:buNone/>
              <a:defRPr sz="1200" b="1"/>
            </a:lvl6pPr>
            <a:lvl7pPr marL="2056634" indent="0">
              <a:buNone/>
              <a:defRPr sz="1200" b="1"/>
            </a:lvl7pPr>
            <a:lvl8pPr marL="2399400" indent="0">
              <a:buNone/>
              <a:defRPr sz="1200" b="1"/>
            </a:lvl8pPr>
            <a:lvl9pPr marL="2742167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9A9D2-2036-47E4-BCE1-9AB73A7EE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819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9A9D2-2036-47E4-BCE1-9AB73A7EE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285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9A9D2-2036-47E4-BCE1-9AB73A7EE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4645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84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767" indent="0">
              <a:buNone/>
              <a:defRPr sz="1100"/>
            </a:lvl2pPr>
            <a:lvl3pPr marL="685545" indent="0">
              <a:buNone/>
              <a:defRPr sz="900"/>
            </a:lvl3pPr>
            <a:lvl4pPr marL="1028318" indent="0">
              <a:buNone/>
              <a:defRPr sz="800"/>
            </a:lvl4pPr>
            <a:lvl5pPr marL="1371090" indent="0">
              <a:buNone/>
              <a:defRPr sz="800"/>
            </a:lvl5pPr>
            <a:lvl6pPr marL="1713869" indent="0">
              <a:buNone/>
              <a:defRPr sz="800"/>
            </a:lvl6pPr>
            <a:lvl7pPr marL="2056634" indent="0">
              <a:buNone/>
              <a:defRPr sz="800"/>
            </a:lvl7pPr>
            <a:lvl8pPr marL="2399400" indent="0">
              <a:buNone/>
              <a:defRPr sz="800"/>
            </a:lvl8pPr>
            <a:lvl9pPr marL="2742167" indent="0">
              <a:buNone/>
              <a:defRPr sz="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9A9D2-2036-47E4-BCE1-9AB73A7EE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278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84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767" indent="0">
              <a:buNone/>
              <a:defRPr sz="2100"/>
            </a:lvl2pPr>
            <a:lvl3pPr marL="685545" indent="0">
              <a:buNone/>
              <a:defRPr sz="1800"/>
            </a:lvl3pPr>
            <a:lvl4pPr marL="1028318" indent="0">
              <a:buNone/>
              <a:defRPr sz="1500"/>
            </a:lvl4pPr>
            <a:lvl5pPr marL="1371090" indent="0">
              <a:buNone/>
              <a:defRPr sz="1500"/>
            </a:lvl5pPr>
            <a:lvl6pPr marL="1713869" indent="0">
              <a:buNone/>
              <a:defRPr sz="1500"/>
            </a:lvl6pPr>
            <a:lvl7pPr marL="2056634" indent="0">
              <a:buNone/>
              <a:defRPr sz="1500"/>
            </a:lvl7pPr>
            <a:lvl8pPr marL="2399400" indent="0">
              <a:buNone/>
              <a:defRPr sz="1500"/>
            </a:lvl8pPr>
            <a:lvl9pPr marL="2742167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767" indent="0">
              <a:buNone/>
              <a:defRPr sz="1100"/>
            </a:lvl2pPr>
            <a:lvl3pPr marL="685545" indent="0">
              <a:buNone/>
              <a:defRPr sz="900"/>
            </a:lvl3pPr>
            <a:lvl4pPr marL="1028318" indent="0">
              <a:buNone/>
              <a:defRPr sz="800"/>
            </a:lvl4pPr>
            <a:lvl5pPr marL="1371090" indent="0">
              <a:buNone/>
              <a:defRPr sz="800"/>
            </a:lvl5pPr>
            <a:lvl6pPr marL="1713869" indent="0">
              <a:buNone/>
              <a:defRPr sz="800"/>
            </a:lvl6pPr>
            <a:lvl7pPr marL="2056634" indent="0">
              <a:buNone/>
              <a:defRPr sz="800"/>
            </a:lvl7pPr>
            <a:lvl8pPr marL="2399400" indent="0">
              <a:buNone/>
              <a:defRPr sz="800"/>
            </a:lvl8pPr>
            <a:lvl9pPr marL="2742167" indent="0">
              <a:buNone/>
              <a:defRPr sz="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9A9D2-2036-47E4-BCE1-9AB73A7EE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9644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9A9D2-2036-47E4-BCE1-9AB73A7EE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5358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59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273859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9A9D2-2036-47E4-BCE1-9AB73A7EE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6605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29165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-9144" y="0"/>
            <a:ext cx="9153144" cy="51435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/>
          </p:nvPr>
        </p:nvSpPr>
        <p:spPr>
          <a:xfrm>
            <a:off x="227752" y="1532443"/>
            <a:ext cx="3637261" cy="1811289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>
              <a:spcBef>
                <a:spcPts val="0"/>
              </a:spcBef>
              <a:defRPr sz="3000" b="1" i="0">
                <a:solidFill>
                  <a:schemeClr val="bg1"/>
                </a:solidFill>
                <a:latin typeface="Arial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27012" y="3718898"/>
            <a:ext cx="1783159" cy="3619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0"/>
              </a:spcBef>
              <a:defRPr sz="1000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907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A26E3-FB8B-8305-82F0-B5EAA9D10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F1317-6E97-82B5-0D5C-DE6B716D6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A8CC8-AA87-22E1-4422-4AB8E6C27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FD38B-F3A1-C944-864A-EF59DA71A98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B52250B-197E-C427-6EA0-6695ABF7D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843038"/>
            <a:ext cx="8694000" cy="307777"/>
          </a:xfrm>
          <a:prstGeom prst="rect">
            <a:avLst/>
          </a:prstGeom>
        </p:spPr>
        <p:txBody>
          <a:bodyPr wrap="square" lIns="90000">
            <a:spAutoFit/>
          </a:bodyPr>
          <a:lstStyle>
            <a:lvl1pPr algn="ctr">
              <a:defRPr sz="7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algn="l"/>
            <a:r>
              <a:rPr lang="en-US"/>
              <a:t>References</a:t>
            </a: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1746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53525" cy="5157788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8315325" y="29210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8" name="Text Placeholder 2"/>
          <p:cNvSpPr>
            <a:spLocks noGrp="1"/>
          </p:cNvSpPr>
          <p:nvPr>
            <p:ph idx="11"/>
          </p:nvPr>
        </p:nvSpPr>
        <p:spPr>
          <a:xfrm>
            <a:off x="0" y="0"/>
            <a:ext cx="4480560" cy="5156574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>
              <a:defRPr sz="3000" b="1">
                <a:solidFill>
                  <a:srgbClr val="FFFFFF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997268" y="1583857"/>
            <a:ext cx="3737844" cy="3131018"/>
          </a:xfrm>
          <a:prstGeom prst="rect">
            <a:avLst/>
          </a:prstGeom>
        </p:spPr>
        <p:txBody>
          <a:bodyPr vert="horz" lIns="0" tIns="0" rIns="0" bIns="0"/>
          <a:lstStyle>
            <a:lvl1pPr marL="0">
              <a:spcBef>
                <a:spcPts val="0"/>
              </a:spcBef>
              <a:defRPr sz="3000" b="1" i="0">
                <a:solidFill>
                  <a:srgbClr val="FFFFFF"/>
                </a:solidFill>
                <a:latin typeface="Arial"/>
                <a:cs typeface="Arial"/>
              </a:defRPr>
            </a:lvl1pPr>
            <a:lvl2pPr marL="0" indent="0">
              <a:spcBef>
                <a:spcPts val="0"/>
              </a:spcBef>
              <a:buNone/>
              <a:defRPr baseline="0"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9638" y="238125"/>
            <a:ext cx="1487999" cy="23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8272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01792" y="1583857"/>
            <a:ext cx="3810941" cy="3131018"/>
          </a:xfrm>
          <a:prstGeom prst="rect">
            <a:avLst/>
          </a:prstGeom>
        </p:spPr>
        <p:txBody>
          <a:bodyPr vert="horz" lIns="0" tIns="0" rIns="0" bIns="0"/>
          <a:lstStyle>
            <a:lvl1pPr marL="0">
              <a:spcBef>
                <a:spcPts val="0"/>
              </a:spcBef>
              <a:defRPr sz="2000" b="1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1"/>
          </p:nvPr>
        </p:nvSpPr>
        <p:spPr>
          <a:xfrm>
            <a:off x="4672577" y="712598"/>
            <a:ext cx="4480560" cy="443090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>
              <a:defRPr sz="3000" b="1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6D29BF23-D904-4997-9012-FE5D9322CEAD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58800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68614" y="818613"/>
            <a:ext cx="8832714" cy="4050250"/>
          </a:xfrm>
          <a:prstGeom prst="rect">
            <a:avLst/>
          </a:prstGeom>
        </p:spPr>
        <p:txBody>
          <a:bodyPr vert="horz" lIns="0" tIns="0" rIns="0" bIns="0"/>
          <a:lstStyle>
            <a:lvl1pPr marL="0">
              <a:spcBef>
                <a:spcPts val="0"/>
              </a:spcBef>
              <a:defRPr sz="2000" b="1"/>
            </a:lvl1pPr>
            <a:lvl2pPr marL="628650" indent="-171450">
              <a:spcBef>
                <a:spcPts val="0"/>
              </a:spcBef>
              <a:buFont typeface="Wingdings" panose="05000000000000000000" pitchFamily="2" charset="2"/>
              <a:buChar char="q"/>
              <a:defRPr baseline="0"/>
            </a:lvl2pPr>
            <a:lvl3pPr marL="1085850" indent="-171450">
              <a:spcBef>
                <a:spcPts val="0"/>
              </a:spcBef>
              <a:buFont typeface="Courier New" panose="02070309020205020404" pitchFamily="49" charset="0"/>
              <a:buChar char="o"/>
              <a:defRPr/>
            </a:lvl3pPr>
            <a:lvl4pPr marL="1600200" indent="-228600">
              <a:spcBef>
                <a:spcPts val="0"/>
              </a:spcBef>
              <a:buFont typeface="Arial" panose="020B0604020202020204" pitchFamily="34" charset="0"/>
              <a:buChar char="•"/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Line 1</a:t>
            </a:r>
          </a:p>
          <a:p>
            <a:pPr lvl="2"/>
            <a:r>
              <a:rPr lang="en-US"/>
              <a:t>Line 2</a:t>
            </a:r>
          </a:p>
          <a:p>
            <a:pPr lvl="3"/>
            <a:r>
              <a:rPr lang="en-US"/>
              <a:t>Line 3</a:t>
            </a:r>
          </a:p>
          <a:p>
            <a:pPr lvl="4"/>
            <a:r>
              <a:rPr lang="en-US"/>
              <a:t>Line 4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6"/>
          </p:nvPr>
        </p:nvSpPr>
        <p:spPr>
          <a:xfrm>
            <a:off x="7010400" y="4868863"/>
            <a:ext cx="2133600" cy="274637"/>
          </a:xfrm>
        </p:spPr>
        <p:txBody>
          <a:bodyPr/>
          <a:lstStyle>
            <a:lvl1pPr>
              <a:defRPr/>
            </a:lvl1pPr>
          </a:lstStyle>
          <a:p>
            <a:fld id="{0C8467A1-6BA5-4C6C-BAE8-365A76A1929C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09346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4858386"/>
            <a:ext cx="2133600" cy="274637"/>
          </a:xfrm>
        </p:spPr>
        <p:txBody>
          <a:bodyPr/>
          <a:lstStyle/>
          <a:p>
            <a:fld id="{642E64D6-2E46-B644-B864-A9834A28743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68614" y="818613"/>
            <a:ext cx="8832714" cy="4050250"/>
          </a:xfrm>
          <a:prstGeom prst="rect">
            <a:avLst/>
          </a:prstGeom>
        </p:spPr>
        <p:txBody>
          <a:bodyPr vert="horz" lIns="0" tIns="0" rIns="0" bIns="0"/>
          <a:lstStyle>
            <a:lvl1pPr marL="0">
              <a:spcBef>
                <a:spcPts val="0"/>
              </a:spcBef>
              <a:defRPr sz="2000" b="1"/>
            </a:lvl1pPr>
            <a:lvl2pPr marL="628650" indent="-171450">
              <a:spcBef>
                <a:spcPts val="0"/>
              </a:spcBef>
              <a:buFont typeface="Wingdings" panose="05000000000000000000" pitchFamily="2" charset="2"/>
              <a:buChar char="q"/>
              <a:defRPr baseline="0"/>
            </a:lvl2pPr>
            <a:lvl3pPr marL="1085850" indent="-171450">
              <a:spcBef>
                <a:spcPts val="0"/>
              </a:spcBef>
              <a:buFont typeface="Courier New" panose="02070309020205020404" pitchFamily="49" charset="0"/>
              <a:buChar char="o"/>
              <a:defRPr/>
            </a:lvl3pPr>
            <a:lvl4pPr marL="1600200" indent="-228600">
              <a:spcBef>
                <a:spcPts val="0"/>
              </a:spcBef>
              <a:buFont typeface="Arial" panose="020B0604020202020204" pitchFamily="34" charset="0"/>
              <a:buChar char="•"/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Line 1</a:t>
            </a:r>
          </a:p>
          <a:p>
            <a:pPr lvl="2"/>
            <a:r>
              <a:rPr lang="en-US"/>
              <a:t>Line 2</a:t>
            </a:r>
          </a:p>
          <a:p>
            <a:pPr lvl="3"/>
            <a:r>
              <a:rPr lang="en-US"/>
              <a:t>Line 3</a:t>
            </a:r>
          </a:p>
          <a:p>
            <a:pPr lvl="4"/>
            <a:r>
              <a:rPr lang="en-US"/>
              <a:t>Line 4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5241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4620498"/>
            <a:ext cx="9144000" cy="523003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/>
          </a:p>
        </p:txBody>
      </p:sp>
      <p:sp>
        <p:nvSpPr>
          <p:cNvPr id="17" name="Rectangle 16"/>
          <p:cNvSpPr/>
          <p:nvPr userDrawn="1"/>
        </p:nvSpPr>
        <p:spPr>
          <a:xfrm>
            <a:off x="12" y="4570634"/>
            <a:ext cx="9143989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887" y="4765128"/>
            <a:ext cx="2171541" cy="293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25239" y="4620497"/>
            <a:ext cx="490700" cy="523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857250"/>
          </a:xfrm>
          <a:prstGeom prst="rect">
            <a:avLst/>
          </a:prstGeom>
        </p:spPr>
        <p:txBody>
          <a:bodyPr lIns="68580" rIns="6858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Times New Roman"/>
                <a:cs typeface="Times New Roman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7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Confidential and Proprietary to NYU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4620498"/>
            <a:ext cx="9144000" cy="523003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/>
          </a:p>
        </p:txBody>
      </p:sp>
      <p:sp>
        <p:nvSpPr>
          <p:cNvPr id="22" name="Slide Number Placeholder 5"/>
          <p:cNvSpPr txBox="1">
            <a:spLocks/>
          </p:cNvSpPr>
          <p:nvPr userDrawn="1"/>
        </p:nvSpPr>
        <p:spPr>
          <a:xfrm>
            <a:off x="6936895" y="4869656"/>
            <a:ext cx="984019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342900" rtl="0" eaLnBrk="1" latinLnBrk="0" hangingPunct="1">
              <a:defRPr sz="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 descr="final-logo-3.eps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1620" y="4717892"/>
            <a:ext cx="923615" cy="675657"/>
          </a:xfrm>
          <a:prstGeom prst="rect">
            <a:avLst/>
          </a:prstGeom>
        </p:spPr>
      </p:pic>
      <p:sp>
        <p:nvSpPr>
          <p:cNvPr id="26" name="Footer Placeholder 4"/>
          <p:cNvSpPr txBox="1">
            <a:spLocks/>
          </p:cNvSpPr>
          <p:nvPr userDrawn="1"/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342900" rtl="0" eaLnBrk="1" latinLnBrk="0" hangingPunct="1">
              <a:defRPr sz="7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Times New Roman"/>
                <a:cs typeface="Times New Roman"/>
              </a:rPr>
              <a:t>© 2018 NYU WIRELESS</a:t>
            </a: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270" y="4702726"/>
            <a:ext cx="2113225" cy="33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7598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68614" y="818613"/>
            <a:ext cx="8832714" cy="4050250"/>
          </a:xfrm>
          <a:prstGeom prst="rect">
            <a:avLst/>
          </a:prstGeom>
        </p:spPr>
        <p:txBody>
          <a:bodyPr vert="horz" lIns="0" tIns="0" rIns="0" bIns="0"/>
          <a:lstStyle>
            <a:lvl1pPr marL="0">
              <a:spcBef>
                <a:spcPts val="0"/>
              </a:spcBef>
              <a:defRPr sz="2000" b="1"/>
            </a:lvl1pPr>
            <a:lvl2pPr marL="628650" indent="-171450">
              <a:spcBef>
                <a:spcPts val="0"/>
              </a:spcBef>
              <a:buFont typeface="Wingdings" panose="05000000000000000000" pitchFamily="2" charset="2"/>
              <a:buChar char="q"/>
              <a:defRPr baseline="0"/>
            </a:lvl2pPr>
            <a:lvl3pPr marL="1085850" indent="-171450">
              <a:spcBef>
                <a:spcPts val="0"/>
              </a:spcBef>
              <a:buFont typeface="Courier New" panose="02070309020205020404" pitchFamily="49" charset="0"/>
              <a:buChar char="o"/>
              <a:defRPr/>
            </a:lvl3pPr>
            <a:lvl4pPr marL="1600200" indent="-228600">
              <a:spcBef>
                <a:spcPts val="0"/>
              </a:spcBef>
              <a:buFont typeface="Arial" panose="020B0604020202020204" pitchFamily="34" charset="0"/>
              <a:buChar char="•"/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Line 1</a:t>
            </a:r>
          </a:p>
          <a:p>
            <a:pPr lvl="2"/>
            <a:r>
              <a:rPr lang="en-US"/>
              <a:t>Line 2</a:t>
            </a:r>
          </a:p>
          <a:p>
            <a:pPr lvl="3"/>
            <a:r>
              <a:rPr lang="en-US"/>
              <a:t>Line 3</a:t>
            </a:r>
          </a:p>
          <a:p>
            <a:pPr lvl="4"/>
            <a:r>
              <a:rPr lang="en-US"/>
              <a:t>Line 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763948" y="-20318"/>
            <a:ext cx="5713379" cy="697652"/>
          </a:xfrm>
          <a:prstGeom prst="rect">
            <a:avLst/>
          </a:prstGeom>
        </p:spPr>
        <p:txBody>
          <a:bodyPr vert="horz" lIns="0" tIns="0" rIns="0" bIns="0" anchor="ctr" anchorCtr="0">
            <a:normAutofit/>
          </a:bodyPr>
          <a:lstStyle>
            <a:lvl1pPr marL="0" algn="ctr">
              <a:spcBef>
                <a:spcPts val="0"/>
              </a:spcBef>
              <a:defRPr sz="2800" b="1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6"/>
          </p:nvPr>
        </p:nvSpPr>
        <p:spPr>
          <a:xfrm>
            <a:off x="7010400" y="4868863"/>
            <a:ext cx="2133600" cy="274637"/>
          </a:xfrm>
        </p:spPr>
        <p:txBody>
          <a:bodyPr/>
          <a:lstStyle>
            <a:lvl1pPr>
              <a:defRPr/>
            </a:lvl1pPr>
          </a:lstStyle>
          <a:p>
            <a:fld id="{0C8467A1-6BA5-4C6C-BAE8-365A76A1929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234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68614" y="818613"/>
            <a:ext cx="8832714" cy="4050250"/>
          </a:xfrm>
          <a:prstGeom prst="rect">
            <a:avLst/>
          </a:prstGeom>
        </p:spPr>
        <p:txBody>
          <a:bodyPr vert="horz" lIns="0" tIns="0" rIns="0" bIns="0"/>
          <a:lstStyle>
            <a:lvl1pPr marL="0">
              <a:spcBef>
                <a:spcPts val="0"/>
              </a:spcBef>
              <a:defRPr sz="2000" b="1"/>
            </a:lvl1pPr>
            <a:lvl2pPr marL="628650" indent="-171450">
              <a:spcBef>
                <a:spcPts val="0"/>
              </a:spcBef>
              <a:buFont typeface="Wingdings" panose="05000000000000000000" pitchFamily="2" charset="2"/>
              <a:buChar char="q"/>
              <a:defRPr baseline="0"/>
            </a:lvl2pPr>
            <a:lvl3pPr marL="1085850" indent="-171450">
              <a:spcBef>
                <a:spcPts val="0"/>
              </a:spcBef>
              <a:buFont typeface="Courier New" panose="02070309020205020404" pitchFamily="49" charset="0"/>
              <a:buChar char="o"/>
              <a:defRPr/>
            </a:lvl3pPr>
            <a:lvl4pPr marL="1600200" indent="-228600">
              <a:spcBef>
                <a:spcPts val="0"/>
              </a:spcBef>
              <a:buFont typeface="Arial" panose="020B0604020202020204" pitchFamily="34" charset="0"/>
              <a:buChar char="•"/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Line 1</a:t>
            </a:r>
          </a:p>
          <a:p>
            <a:pPr lvl="2"/>
            <a:r>
              <a:rPr lang="en-US"/>
              <a:t>Line 2</a:t>
            </a:r>
          </a:p>
          <a:p>
            <a:pPr lvl="3"/>
            <a:r>
              <a:rPr lang="en-US"/>
              <a:t>Line 3</a:t>
            </a:r>
          </a:p>
          <a:p>
            <a:pPr lvl="4"/>
            <a:r>
              <a:rPr lang="en-US"/>
              <a:t>Line 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763948" y="-20318"/>
            <a:ext cx="5713379" cy="697652"/>
          </a:xfrm>
          <a:prstGeom prst="rect">
            <a:avLst/>
          </a:prstGeom>
        </p:spPr>
        <p:txBody>
          <a:bodyPr vert="horz" lIns="0" tIns="0" rIns="0" bIns="0" anchor="ctr" anchorCtr="0">
            <a:normAutofit/>
          </a:bodyPr>
          <a:lstStyle>
            <a:lvl1pPr marL="0" algn="ctr">
              <a:spcBef>
                <a:spcPts val="0"/>
              </a:spcBef>
              <a:defRPr sz="2800" b="1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6"/>
          </p:nvPr>
        </p:nvSpPr>
        <p:spPr>
          <a:xfrm>
            <a:off x="7010400" y="4868863"/>
            <a:ext cx="2133600" cy="274637"/>
          </a:xfrm>
        </p:spPr>
        <p:txBody>
          <a:bodyPr/>
          <a:lstStyle>
            <a:lvl1pPr>
              <a:defRPr/>
            </a:lvl1pPr>
          </a:lstStyle>
          <a:p>
            <a:fld id="{0C8467A1-6BA5-4C6C-BAE8-365A76A1929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1041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68614" y="818613"/>
            <a:ext cx="8832714" cy="4050250"/>
          </a:xfrm>
          <a:prstGeom prst="rect">
            <a:avLst/>
          </a:prstGeom>
        </p:spPr>
        <p:txBody>
          <a:bodyPr vert="horz" lIns="0" tIns="0" rIns="0" bIns="0"/>
          <a:lstStyle>
            <a:lvl1pPr marL="0">
              <a:spcBef>
                <a:spcPts val="0"/>
              </a:spcBef>
              <a:defRPr sz="2000" b="1"/>
            </a:lvl1pPr>
            <a:lvl2pPr marL="628650" indent="-171450">
              <a:spcBef>
                <a:spcPts val="0"/>
              </a:spcBef>
              <a:buFont typeface="Wingdings" panose="05000000000000000000" pitchFamily="2" charset="2"/>
              <a:buChar char="q"/>
              <a:defRPr baseline="0"/>
            </a:lvl2pPr>
            <a:lvl3pPr marL="1085850" indent="-171450">
              <a:spcBef>
                <a:spcPts val="0"/>
              </a:spcBef>
              <a:buFont typeface="Courier New" panose="02070309020205020404" pitchFamily="49" charset="0"/>
              <a:buChar char="o"/>
              <a:defRPr/>
            </a:lvl3pPr>
            <a:lvl4pPr marL="1600200" indent="-228600">
              <a:spcBef>
                <a:spcPts val="0"/>
              </a:spcBef>
              <a:buFont typeface="Arial" panose="020B0604020202020204" pitchFamily="34" charset="0"/>
              <a:buChar char="•"/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Line 1</a:t>
            </a:r>
          </a:p>
          <a:p>
            <a:pPr lvl="2"/>
            <a:r>
              <a:rPr lang="en-US"/>
              <a:t>Line 2</a:t>
            </a:r>
          </a:p>
          <a:p>
            <a:pPr lvl="3"/>
            <a:r>
              <a:rPr lang="en-US"/>
              <a:t>Line 3</a:t>
            </a:r>
          </a:p>
          <a:p>
            <a:pPr lvl="4"/>
            <a:r>
              <a:rPr lang="en-US"/>
              <a:t>Line 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763948" y="-20318"/>
            <a:ext cx="5713379" cy="697652"/>
          </a:xfrm>
          <a:prstGeom prst="rect">
            <a:avLst/>
          </a:prstGeom>
        </p:spPr>
        <p:txBody>
          <a:bodyPr vert="horz" lIns="0" tIns="0" rIns="0" bIns="0" anchor="ctr" anchorCtr="0">
            <a:normAutofit/>
          </a:bodyPr>
          <a:lstStyle>
            <a:lvl1pPr marL="0" algn="ctr">
              <a:spcBef>
                <a:spcPts val="0"/>
              </a:spcBef>
              <a:defRPr sz="2800" b="1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6"/>
          </p:nvPr>
        </p:nvSpPr>
        <p:spPr>
          <a:xfrm>
            <a:off x="7010400" y="4868863"/>
            <a:ext cx="2133600" cy="274637"/>
          </a:xfrm>
        </p:spPr>
        <p:txBody>
          <a:bodyPr/>
          <a:lstStyle>
            <a:lvl1pPr>
              <a:defRPr/>
            </a:lvl1pPr>
          </a:lstStyle>
          <a:p>
            <a:fld id="{0C8467A1-6BA5-4C6C-BAE8-365A76A1929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5420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68614" y="818613"/>
            <a:ext cx="8832714" cy="4050250"/>
          </a:xfrm>
          <a:prstGeom prst="rect">
            <a:avLst/>
          </a:prstGeom>
        </p:spPr>
        <p:txBody>
          <a:bodyPr vert="horz" lIns="0" tIns="0" rIns="0" bIns="0"/>
          <a:lstStyle>
            <a:lvl1pPr marL="0">
              <a:spcBef>
                <a:spcPts val="0"/>
              </a:spcBef>
              <a:defRPr sz="2000" b="1"/>
            </a:lvl1pPr>
            <a:lvl2pPr marL="628650" indent="-171450">
              <a:spcBef>
                <a:spcPts val="0"/>
              </a:spcBef>
              <a:buFont typeface="Wingdings" panose="05000000000000000000" pitchFamily="2" charset="2"/>
              <a:buChar char="q"/>
              <a:defRPr baseline="0"/>
            </a:lvl2pPr>
            <a:lvl3pPr marL="1085850" indent="-171450">
              <a:spcBef>
                <a:spcPts val="0"/>
              </a:spcBef>
              <a:buFont typeface="Courier New" panose="02070309020205020404" pitchFamily="49" charset="0"/>
              <a:buChar char="o"/>
              <a:defRPr/>
            </a:lvl3pPr>
            <a:lvl4pPr marL="1600200" indent="-228600">
              <a:spcBef>
                <a:spcPts val="0"/>
              </a:spcBef>
              <a:buFont typeface="Arial" panose="020B0604020202020204" pitchFamily="34" charset="0"/>
              <a:buChar char="•"/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Line 1</a:t>
            </a:r>
          </a:p>
          <a:p>
            <a:pPr lvl="2"/>
            <a:r>
              <a:rPr lang="en-US"/>
              <a:t>Line 2</a:t>
            </a:r>
          </a:p>
          <a:p>
            <a:pPr lvl="3"/>
            <a:r>
              <a:rPr lang="en-US"/>
              <a:t>Line 3</a:t>
            </a:r>
          </a:p>
          <a:p>
            <a:pPr lvl="4"/>
            <a:r>
              <a:rPr lang="en-US"/>
              <a:t>Line 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763948" y="-20318"/>
            <a:ext cx="5713379" cy="697652"/>
          </a:xfrm>
          <a:prstGeom prst="rect">
            <a:avLst/>
          </a:prstGeom>
        </p:spPr>
        <p:txBody>
          <a:bodyPr vert="horz" lIns="0" tIns="0" rIns="0" bIns="0" anchor="ctr" anchorCtr="0">
            <a:normAutofit/>
          </a:bodyPr>
          <a:lstStyle>
            <a:lvl1pPr marL="0" algn="ctr">
              <a:spcBef>
                <a:spcPts val="0"/>
              </a:spcBef>
              <a:defRPr sz="2800" b="1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6"/>
          </p:nvPr>
        </p:nvSpPr>
        <p:spPr>
          <a:xfrm>
            <a:off x="7010400" y="4868863"/>
            <a:ext cx="2133600" cy="274637"/>
          </a:xfrm>
        </p:spPr>
        <p:txBody>
          <a:bodyPr/>
          <a:lstStyle>
            <a:lvl1pPr>
              <a:defRPr/>
            </a:lvl1pPr>
          </a:lstStyle>
          <a:p>
            <a:fld id="{0C8467A1-6BA5-4C6C-BAE8-365A76A1929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9027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68614" y="818613"/>
            <a:ext cx="8832714" cy="4050250"/>
          </a:xfrm>
          <a:prstGeom prst="rect">
            <a:avLst/>
          </a:prstGeom>
        </p:spPr>
        <p:txBody>
          <a:bodyPr vert="horz" lIns="0" tIns="0" rIns="0" bIns="0"/>
          <a:lstStyle>
            <a:lvl1pPr marL="0">
              <a:spcBef>
                <a:spcPts val="0"/>
              </a:spcBef>
              <a:defRPr sz="2000" b="1"/>
            </a:lvl1pPr>
            <a:lvl2pPr marL="628650" indent="-171450">
              <a:spcBef>
                <a:spcPts val="0"/>
              </a:spcBef>
              <a:buFont typeface="Wingdings" panose="05000000000000000000" pitchFamily="2" charset="2"/>
              <a:buChar char="q"/>
              <a:defRPr baseline="0"/>
            </a:lvl2pPr>
            <a:lvl3pPr marL="1085850" indent="-171450">
              <a:spcBef>
                <a:spcPts val="0"/>
              </a:spcBef>
              <a:buFont typeface="Courier New" panose="02070309020205020404" pitchFamily="49" charset="0"/>
              <a:buChar char="o"/>
              <a:defRPr/>
            </a:lvl3pPr>
            <a:lvl4pPr marL="1600200" indent="-228600">
              <a:spcBef>
                <a:spcPts val="0"/>
              </a:spcBef>
              <a:buFont typeface="Arial" panose="020B0604020202020204" pitchFamily="34" charset="0"/>
              <a:buChar char="•"/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Line 1</a:t>
            </a:r>
          </a:p>
          <a:p>
            <a:pPr lvl="2"/>
            <a:r>
              <a:rPr lang="en-US"/>
              <a:t>Line 2</a:t>
            </a:r>
          </a:p>
          <a:p>
            <a:pPr lvl="3"/>
            <a:r>
              <a:rPr lang="en-US"/>
              <a:t>Line 3</a:t>
            </a:r>
          </a:p>
          <a:p>
            <a:pPr lvl="4"/>
            <a:r>
              <a:rPr lang="en-US"/>
              <a:t>Line 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763948" y="-20318"/>
            <a:ext cx="5713379" cy="697652"/>
          </a:xfrm>
          <a:prstGeom prst="rect">
            <a:avLst/>
          </a:prstGeom>
        </p:spPr>
        <p:txBody>
          <a:bodyPr vert="horz" lIns="0" tIns="0" rIns="0" bIns="0" anchor="ctr" anchorCtr="0">
            <a:normAutofit/>
          </a:bodyPr>
          <a:lstStyle>
            <a:lvl1pPr marL="0" algn="ctr">
              <a:spcBef>
                <a:spcPts val="0"/>
              </a:spcBef>
              <a:defRPr sz="2800" b="1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6"/>
          </p:nvPr>
        </p:nvSpPr>
        <p:spPr>
          <a:xfrm>
            <a:off x="7010400" y="4868863"/>
            <a:ext cx="2133600" cy="274637"/>
          </a:xfrm>
        </p:spPr>
        <p:txBody>
          <a:bodyPr/>
          <a:lstStyle>
            <a:lvl1pPr>
              <a:defRPr/>
            </a:lvl1pPr>
          </a:lstStyle>
          <a:p>
            <a:fld id="{0C8467A1-6BA5-4C6C-BAE8-365A76A1929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04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A1806-A0A8-5047-DF3A-5352B5402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38" y="2820225"/>
            <a:ext cx="8730000" cy="590931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37A48F-A6EB-01CB-6AD7-5CF483682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238" y="3441700"/>
            <a:ext cx="8730000" cy="112553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C211E-1040-5859-F4FE-C0693D0B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FD38B-F3A1-C944-864A-EF59DA71A98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9A4F8-57D0-13DE-4BAC-A07D41DE6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835723"/>
            <a:ext cx="8694000" cy="307777"/>
          </a:xfrm>
          <a:prstGeom prst="rect">
            <a:avLst/>
          </a:prstGeom>
        </p:spPr>
        <p:txBody>
          <a:bodyPr wrap="square" lIns="90000">
            <a:spAutoFit/>
          </a:bodyPr>
          <a:lstStyle>
            <a:lvl1pPr algn="ctr">
              <a:defRPr sz="7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algn="l"/>
            <a:r>
              <a:rPr lang="en-US"/>
              <a:t>References</a:t>
            </a: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523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68614" y="818613"/>
            <a:ext cx="8832714" cy="4050250"/>
          </a:xfrm>
          <a:prstGeom prst="rect">
            <a:avLst/>
          </a:prstGeom>
        </p:spPr>
        <p:txBody>
          <a:bodyPr vert="horz" lIns="0" tIns="0" rIns="0" bIns="0"/>
          <a:lstStyle>
            <a:lvl1pPr marL="0">
              <a:spcBef>
                <a:spcPts val="0"/>
              </a:spcBef>
              <a:defRPr sz="2000" b="1"/>
            </a:lvl1pPr>
            <a:lvl2pPr marL="628650" indent="-171450">
              <a:spcBef>
                <a:spcPts val="0"/>
              </a:spcBef>
              <a:buFont typeface="Wingdings" panose="05000000000000000000" pitchFamily="2" charset="2"/>
              <a:buChar char="q"/>
              <a:defRPr baseline="0"/>
            </a:lvl2pPr>
            <a:lvl3pPr marL="1085850" indent="-171450">
              <a:spcBef>
                <a:spcPts val="0"/>
              </a:spcBef>
              <a:buFont typeface="Courier New" panose="02070309020205020404" pitchFamily="49" charset="0"/>
              <a:buChar char="o"/>
              <a:defRPr/>
            </a:lvl3pPr>
            <a:lvl4pPr marL="1600200" indent="-228600">
              <a:spcBef>
                <a:spcPts val="0"/>
              </a:spcBef>
              <a:buFont typeface="Arial" panose="020B0604020202020204" pitchFamily="34" charset="0"/>
              <a:buChar char="•"/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Line 1</a:t>
            </a:r>
          </a:p>
          <a:p>
            <a:pPr lvl="2"/>
            <a:r>
              <a:rPr lang="en-US"/>
              <a:t>Line 2</a:t>
            </a:r>
          </a:p>
          <a:p>
            <a:pPr lvl="3"/>
            <a:r>
              <a:rPr lang="en-US"/>
              <a:t>Line 3</a:t>
            </a:r>
          </a:p>
          <a:p>
            <a:pPr lvl="4"/>
            <a:r>
              <a:rPr lang="en-US"/>
              <a:t>Line 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763948" y="-20318"/>
            <a:ext cx="5713379" cy="697652"/>
          </a:xfrm>
          <a:prstGeom prst="rect">
            <a:avLst/>
          </a:prstGeom>
        </p:spPr>
        <p:txBody>
          <a:bodyPr vert="horz" lIns="0" tIns="0" rIns="0" bIns="0" anchor="ctr" anchorCtr="0">
            <a:normAutofit/>
          </a:bodyPr>
          <a:lstStyle>
            <a:lvl1pPr marL="0" algn="ctr">
              <a:spcBef>
                <a:spcPts val="0"/>
              </a:spcBef>
              <a:defRPr sz="2800" b="1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6"/>
          </p:nvPr>
        </p:nvSpPr>
        <p:spPr>
          <a:xfrm>
            <a:off x="7010400" y="4868863"/>
            <a:ext cx="2133600" cy="274637"/>
          </a:xfrm>
        </p:spPr>
        <p:txBody>
          <a:bodyPr/>
          <a:lstStyle>
            <a:lvl1pPr>
              <a:defRPr/>
            </a:lvl1pPr>
          </a:lstStyle>
          <a:p>
            <a:fld id="{0C8467A1-6BA5-4C6C-BAE8-365A76A1929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7303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-9144" y="0"/>
            <a:ext cx="9153144" cy="51435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/>
          </p:nvPr>
        </p:nvSpPr>
        <p:spPr>
          <a:xfrm>
            <a:off x="227752" y="1532443"/>
            <a:ext cx="3637261" cy="1811289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>
              <a:spcBef>
                <a:spcPts val="0"/>
              </a:spcBef>
              <a:defRPr sz="3000" b="1" i="0">
                <a:solidFill>
                  <a:schemeClr val="bg1"/>
                </a:solidFill>
                <a:latin typeface="Arial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27012" y="3718898"/>
            <a:ext cx="1783159" cy="3619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0"/>
              </a:spcBef>
              <a:defRPr sz="1000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1118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53525" cy="5157788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8315325" y="29210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8" name="Text Placeholder 2"/>
          <p:cNvSpPr>
            <a:spLocks noGrp="1"/>
          </p:cNvSpPr>
          <p:nvPr>
            <p:ph idx="11"/>
          </p:nvPr>
        </p:nvSpPr>
        <p:spPr>
          <a:xfrm>
            <a:off x="0" y="0"/>
            <a:ext cx="4480560" cy="5156574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>
              <a:defRPr sz="3000" b="1">
                <a:solidFill>
                  <a:srgbClr val="FFFFFF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997268" y="1583857"/>
            <a:ext cx="3737844" cy="3131018"/>
          </a:xfrm>
          <a:prstGeom prst="rect">
            <a:avLst/>
          </a:prstGeom>
        </p:spPr>
        <p:txBody>
          <a:bodyPr vert="horz" lIns="0" tIns="0" rIns="0" bIns="0"/>
          <a:lstStyle>
            <a:lvl1pPr marL="0">
              <a:spcBef>
                <a:spcPts val="0"/>
              </a:spcBef>
              <a:defRPr sz="3000" b="1" i="0">
                <a:solidFill>
                  <a:srgbClr val="FFFFFF"/>
                </a:solidFill>
                <a:latin typeface="Arial"/>
                <a:cs typeface="Arial"/>
              </a:defRPr>
            </a:lvl1pPr>
            <a:lvl2pPr marL="0" indent="0">
              <a:spcBef>
                <a:spcPts val="0"/>
              </a:spcBef>
              <a:buNone/>
              <a:defRPr baseline="0"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9638" y="238125"/>
            <a:ext cx="1487999" cy="23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798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01792" y="1583857"/>
            <a:ext cx="3810941" cy="3131018"/>
          </a:xfrm>
          <a:prstGeom prst="rect">
            <a:avLst/>
          </a:prstGeom>
        </p:spPr>
        <p:txBody>
          <a:bodyPr vert="horz" lIns="0" tIns="0" rIns="0" bIns="0"/>
          <a:lstStyle>
            <a:lvl1pPr marL="0">
              <a:spcBef>
                <a:spcPts val="0"/>
              </a:spcBef>
              <a:defRPr sz="2000" b="1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1"/>
          </p:nvPr>
        </p:nvSpPr>
        <p:spPr>
          <a:xfrm>
            <a:off x="4672577" y="712598"/>
            <a:ext cx="4480560" cy="443090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>
              <a:defRPr sz="3000" b="1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6D29BF23-D904-4997-9012-FE5D9322CEAD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471283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68614" y="818613"/>
            <a:ext cx="8832714" cy="4050250"/>
          </a:xfrm>
          <a:prstGeom prst="rect">
            <a:avLst/>
          </a:prstGeom>
        </p:spPr>
        <p:txBody>
          <a:bodyPr vert="horz" lIns="0" tIns="0" rIns="0" bIns="0"/>
          <a:lstStyle>
            <a:lvl1pPr marL="0">
              <a:spcBef>
                <a:spcPts val="0"/>
              </a:spcBef>
              <a:defRPr sz="2000" b="1"/>
            </a:lvl1pPr>
            <a:lvl2pPr marL="628650" indent="-171450">
              <a:spcBef>
                <a:spcPts val="0"/>
              </a:spcBef>
              <a:buFont typeface="Wingdings" panose="05000000000000000000" pitchFamily="2" charset="2"/>
              <a:buChar char="q"/>
              <a:defRPr baseline="0"/>
            </a:lvl2pPr>
            <a:lvl3pPr marL="1085850" indent="-171450">
              <a:spcBef>
                <a:spcPts val="0"/>
              </a:spcBef>
              <a:buFont typeface="Courier New" panose="02070309020205020404" pitchFamily="49" charset="0"/>
              <a:buChar char="o"/>
              <a:defRPr/>
            </a:lvl3pPr>
            <a:lvl4pPr marL="1600200" indent="-228600">
              <a:spcBef>
                <a:spcPts val="0"/>
              </a:spcBef>
              <a:buFont typeface="Arial" panose="020B0604020202020204" pitchFamily="34" charset="0"/>
              <a:buChar char="•"/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Line 1</a:t>
            </a:r>
          </a:p>
          <a:p>
            <a:pPr lvl="2"/>
            <a:r>
              <a:rPr lang="en-US"/>
              <a:t>Line 2</a:t>
            </a:r>
          </a:p>
          <a:p>
            <a:pPr lvl="3"/>
            <a:r>
              <a:rPr lang="en-US"/>
              <a:t>Line 3</a:t>
            </a:r>
          </a:p>
          <a:p>
            <a:pPr lvl="4"/>
            <a:r>
              <a:rPr lang="en-US"/>
              <a:t>Line 4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6"/>
          </p:nvPr>
        </p:nvSpPr>
        <p:spPr>
          <a:xfrm>
            <a:off x="7010400" y="4868863"/>
            <a:ext cx="2133600" cy="274637"/>
          </a:xfrm>
        </p:spPr>
        <p:txBody>
          <a:bodyPr/>
          <a:lstStyle>
            <a:lvl1pPr>
              <a:defRPr/>
            </a:lvl1pPr>
          </a:lstStyle>
          <a:p>
            <a:fld id="{0C8467A1-6BA5-4C6C-BAE8-365A76A1929C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456361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4620498"/>
            <a:ext cx="9144000" cy="523003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/>
          </a:p>
        </p:txBody>
      </p:sp>
      <p:sp>
        <p:nvSpPr>
          <p:cNvPr id="17" name="Rectangle 16"/>
          <p:cNvSpPr/>
          <p:nvPr userDrawn="1"/>
        </p:nvSpPr>
        <p:spPr>
          <a:xfrm>
            <a:off x="12" y="4570634"/>
            <a:ext cx="9143989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887" y="4765128"/>
            <a:ext cx="2171541" cy="293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25239" y="4620497"/>
            <a:ext cx="490700" cy="523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857250"/>
          </a:xfrm>
          <a:prstGeom prst="rect">
            <a:avLst/>
          </a:prstGeom>
        </p:spPr>
        <p:txBody>
          <a:bodyPr lIns="68580" rIns="6858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Times New Roman"/>
                <a:cs typeface="Times New Roman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7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Confidential and proprietary to NYU, do not distribute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4620498"/>
            <a:ext cx="9144000" cy="523003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/>
          </a:p>
        </p:txBody>
      </p:sp>
      <p:sp>
        <p:nvSpPr>
          <p:cNvPr id="22" name="Slide Number Placeholder 5"/>
          <p:cNvSpPr txBox="1">
            <a:spLocks/>
          </p:cNvSpPr>
          <p:nvPr userDrawn="1"/>
        </p:nvSpPr>
        <p:spPr>
          <a:xfrm>
            <a:off x="6936895" y="4869656"/>
            <a:ext cx="984019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342900" rtl="0" eaLnBrk="1" latinLnBrk="0" hangingPunct="1">
              <a:defRPr sz="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 descr="final-logo-3.eps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1620" y="4717892"/>
            <a:ext cx="923615" cy="675657"/>
          </a:xfrm>
          <a:prstGeom prst="rect">
            <a:avLst/>
          </a:prstGeom>
        </p:spPr>
      </p:pic>
      <p:sp>
        <p:nvSpPr>
          <p:cNvPr id="26" name="Footer Placeholder 4"/>
          <p:cNvSpPr txBox="1">
            <a:spLocks/>
          </p:cNvSpPr>
          <p:nvPr userDrawn="1"/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342900" rtl="0" eaLnBrk="1" latinLnBrk="0" hangingPunct="1">
              <a:defRPr sz="7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Times New Roman"/>
                <a:cs typeface="Times New Roman"/>
              </a:rPr>
              <a:t>© 2018 NYU WIRELESS</a:t>
            </a: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270" y="4702726"/>
            <a:ext cx="2113225" cy="33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651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4858386"/>
            <a:ext cx="2133600" cy="274637"/>
          </a:xfrm>
        </p:spPr>
        <p:txBody>
          <a:bodyPr/>
          <a:lstStyle/>
          <a:p>
            <a:fld id="{642E64D6-2E46-B644-B864-A9834A28743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68614" y="818613"/>
            <a:ext cx="8832714" cy="4050250"/>
          </a:xfrm>
          <a:prstGeom prst="rect">
            <a:avLst/>
          </a:prstGeom>
        </p:spPr>
        <p:txBody>
          <a:bodyPr vert="horz" lIns="0" tIns="0" rIns="0" bIns="0"/>
          <a:lstStyle>
            <a:lvl1pPr marL="0">
              <a:spcBef>
                <a:spcPts val="0"/>
              </a:spcBef>
              <a:defRPr sz="2000" b="1"/>
            </a:lvl1pPr>
            <a:lvl2pPr marL="628650" indent="-171450">
              <a:spcBef>
                <a:spcPts val="0"/>
              </a:spcBef>
              <a:buFont typeface="Wingdings" panose="05000000000000000000" pitchFamily="2" charset="2"/>
              <a:buChar char="q"/>
              <a:defRPr baseline="0"/>
            </a:lvl2pPr>
            <a:lvl3pPr marL="1085850" indent="-171450">
              <a:spcBef>
                <a:spcPts val="0"/>
              </a:spcBef>
              <a:buFont typeface="Courier New" panose="02070309020205020404" pitchFamily="49" charset="0"/>
              <a:buChar char="o"/>
              <a:defRPr/>
            </a:lvl3pPr>
            <a:lvl4pPr marL="1600200" indent="-228600">
              <a:spcBef>
                <a:spcPts val="0"/>
              </a:spcBef>
              <a:buFont typeface="Arial" panose="020B0604020202020204" pitchFamily="34" charset="0"/>
              <a:buChar char="•"/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Line 1</a:t>
            </a:r>
          </a:p>
          <a:p>
            <a:pPr lvl="2"/>
            <a:r>
              <a:rPr lang="en-US"/>
              <a:t>Line 2</a:t>
            </a:r>
          </a:p>
          <a:p>
            <a:pPr lvl="3"/>
            <a:r>
              <a:rPr lang="en-US"/>
              <a:t>Line 3</a:t>
            </a:r>
          </a:p>
          <a:p>
            <a:pPr lvl="4"/>
            <a:r>
              <a:rPr lang="en-US"/>
              <a:t>Line 4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4106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94A74-947D-2098-ED80-5315A1B52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7D454-E0C7-0971-7573-1573A9685C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1087" y="940594"/>
            <a:ext cx="4230000" cy="39282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F74834-DC28-6417-2002-83C14FD68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42914" y="940595"/>
            <a:ext cx="4230000" cy="39282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D471C-4C7F-A8B9-B5D0-EB3E47E81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FD38B-F3A1-C944-864A-EF59DA71A98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9FA5057-A2B2-35A8-9AF7-2B458FB5B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835723"/>
            <a:ext cx="8694000" cy="307777"/>
          </a:xfrm>
          <a:prstGeom prst="rect">
            <a:avLst/>
          </a:prstGeom>
        </p:spPr>
        <p:txBody>
          <a:bodyPr wrap="square" lIns="90000">
            <a:spAutoFit/>
          </a:bodyPr>
          <a:lstStyle>
            <a:lvl1pPr algn="ctr">
              <a:defRPr sz="7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algn="l"/>
            <a:r>
              <a:rPr lang="en-US"/>
              <a:t>References</a:t>
            </a: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800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50549-A76B-C9B4-5BB7-C0AA1D309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349" y="193867"/>
            <a:ext cx="5786165" cy="424732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879D3-EC66-2A53-C6D8-F73B4B2E0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1086" y="953516"/>
            <a:ext cx="4230000" cy="619125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E2456-2BC1-C820-0ACB-E4EE14A08F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1086" y="1572641"/>
            <a:ext cx="4230000" cy="32962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7134E3-9D2C-4259-5087-28E96CBAB0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42914" y="953516"/>
            <a:ext cx="4202440" cy="619125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323E76-C6C5-805F-9E9C-4FE7A2E325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42914" y="1572641"/>
            <a:ext cx="4202440" cy="32962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DBEA98-CB09-A980-8A82-E3950830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FD38B-F3A1-C944-864A-EF59DA71A98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EFCBD4D-9B8A-1EC7-09C4-185F6C780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835723"/>
            <a:ext cx="8694000" cy="307777"/>
          </a:xfrm>
          <a:prstGeom prst="rect">
            <a:avLst/>
          </a:prstGeom>
        </p:spPr>
        <p:txBody>
          <a:bodyPr wrap="square" lIns="90000">
            <a:spAutoFit/>
          </a:bodyPr>
          <a:lstStyle>
            <a:lvl1pPr algn="ctr">
              <a:defRPr sz="7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algn="l"/>
            <a:r>
              <a:rPr lang="en-US"/>
              <a:t>References</a:t>
            </a: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655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DA4C1-5FA9-A392-6820-F3E0E04E3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83342F-31A7-F451-4DF2-4FA43B4E6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FD38B-F3A1-C944-864A-EF59DA71A98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E2E152A-2861-2CED-8999-3D4162493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835723"/>
            <a:ext cx="8694000" cy="307777"/>
          </a:xfrm>
          <a:prstGeom prst="rect">
            <a:avLst/>
          </a:prstGeom>
        </p:spPr>
        <p:txBody>
          <a:bodyPr wrap="square" lIns="90000">
            <a:spAutoFit/>
          </a:bodyPr>
          <a:lstStyle>
            <a:lvl1pPr algn="ctr">
              <a:defRPr sz="7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algn="l"/>
            <a:r>
              <a:rPr lang="en-US"/>
              <a:t>References</a:t>
            </a: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286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767" indent="0" algn="ctr">
              <a:buNone/>
              <a:defRPr sz="1500"/>
            </a:lvl2pPr>
            <a:lvl3pPr marL="685545" indent="0" algn="ctr">
              <a:buNone/>
              <a:defRPr sz="1400"/>
            </a:lvl3pPr>
            <a:lvl4pPr marL="1028318" indent="0" algn="ctr">
              <a:buNone/>
              <a:defRPr sz="1200"/>
            </a:lvl4pPr>
            <a:lvl5pPr marL="1371090" indent="0" algn="ctr">
              <a:buNone/>
              <a:defRPr sz="1200"/>
            </a:lvl5pPr>
            <a:lvl6pPr marL="1713869" indent="0" algn="ctr">
              <a:buNone/>
              <a:defRPr sz="1200"/>
            </a:lvl6pPr>
            <a:lvl7pPr marL="2056634" indent="0" algn="ctr">
              <a:buNone/>
              <a:defRPr sz="1200"/>
            </a:lvl7pPr>
            <a:lvl8pPr marL="2399400" indent="0" algn="ctr">
              <a:buNone/>
              <a:defRPr sz="1200"/>
            </a:lvl8pPr>
            <a:lvl9pPr marL="2742167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88150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9A9D2-2036-47E4-BCE1-9AB73A7EE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537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19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76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31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0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386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663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9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16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9A9D2-2036-47E4-BCE1-9AB73A7EE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819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3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34.xml"/><Relationship Id="rId9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5706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F67B4A-BF75-D7F6-0603-399C9E29D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20660"/>
            <a:ext cx="7886700" cy="7017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AA1476-E220-2233-3A69-C1BD202E3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1595309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9F80A-F0C2-DF2D-916B-7BD90A3CCF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4000" y="4897279"/>
            <a:ext cx="360000" cy="24622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1000" b="0" i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8047C85E-7671-2E41-A3B7-93C8A618D9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24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b="0" i="0" kern="1200">
          <a:solidFill>
            <a:schemeClr val="bg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CD3530-BFB8-0A67-89FE-591709346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0" y="940593"/>
            <a:ext cx="8910000" cy="3928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55C0A-644D-BDDC-1721-DAE7E2F32F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4000" y="4894022"/>
            <a:ext cx="360000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r">
              <a:defRPr sz="1000" b="0" i="0">
                <a:solidFill>
                  <a:srgbClr val="57068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DDFD38B-F3A1-C944-864A-EF59DA71A9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5277A2-B30D-40D7-D176-BEB6975F0D2C}"/>
              </a:ext>
            </a:extLst>
          </p:cNvPr>
          <p:cNvSpPr/>
          <p:nvPr userDrawn="1"/>
        </p:nvSpPr>
        <p:spPr>
          <a:xfrm>
            <a:off x="0" y="0"/>
            <a:ext cx="9144000" cy="810000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ack and white sign with white letters&#10;&#10;Description automatically generated">
            <a:extLst>
              <a:ext uri="{FF2B5EF4-FFF2-40B4-BE49-F238E27FC236}">
                <a16:creationId xmlns:a16="http://schemas.microsoft.com/office/drawing/2014/main" id="{7D4C5553-77EF-8744-BAAE-B100EE78354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258816"/>
            <a:ext cx="1717349" cy="270000"/>
          </a:xfrm>
          <a:prstGeom prst="rect">
            <a:avLst/>
          </a:prstGeom>
        </p:spPr>
      </p:pic>
      <p:pic>
        <p:nvPicPr>
          <p:cNvPr id="9" name="Picture 3" descr="C:\Users\Gmac\Downloads\final-logo-2.png">
            <a:extLst>
              <a:ext uri="{FF2B5EF4-FFF2-40B4-BE49-F238E27FC236}">
                <a16:creationId xmlns:a16="http://schemas.microsoft.com/office/drawing/2014/main" id="{7D8B992F-D33A-5CF7-1887-05C37A7124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3514" y="180000"/>
            <a:ext cx="1280486" cy="4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C6DF8B-C049-EA07-26E5-F15E117A4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349" y="192634"/>
            <a:ext cx="5786165" cy="4247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EE78074-11B4-44B4-B428-3E6CE5B645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4835723"/>
            <a:ext cx="8784000" cy="307777"/>
          </a:xfrm>
          <a:prstGeom prst="rect">
            <a:avLst/>
          </a:prstGeom>
        </p:spPr>
        <p:txBody>
          <a:bodyPr wrap="square" lIns="90000">
            <a:spAutoFit/>
          </a:bodyPr>
          <a:lstStyle>
            <a:lvl1pPr algn="ctr">
              <a:defRPr sz="7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algn="l"/>
            <a:r>
              <a:rPr lang="en-US"/>
              <a:t>References</a:t>
            </a: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368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30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itchFamily="2" charset="2"/>
        <a:buChar char="q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080000" indent="-228600" algn="l" defTabSz="914400" rtl="0" eaLnBrk="1" latinLnBrk="0" hangingPunct="1">
        <a:lnSpc>
          <a:spcPct val="100000"/>
        </a:lnSpc>
        <a:spcBef>
          <a:spcPts val="0"/>
        </a:spcBef>
        <a:buFont typeface="Courier New" panose="02070309020205020404" pitchFamily="49" charset="0"/>
        <a:buChar char="o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5300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980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itchFamily="2" charset="2"/>
        <a:buChar char="Ø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27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10" tIns="45705" rIns="91410" bIns="45705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10" tIns="45705" rIns="91410" bIns="45705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10" tIns="45705" rIns="91410" bIns="45705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10" tIns="45705" rIns="91410" bIns="45705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10" tIns="45705" rIns="91410" bIns="45705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9A9D2-2036-47E4-BCE1-9AB73A7EE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34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hf hdr="0" ftr="0" dt="0"/>
  <p:txStyles>
    <p:titleStyle>
      <a:lvl1pPr algn="l" defTabSz="685545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390" indent="-171390" algn="l" defTabSz="68554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169" indent="-171390" algn="l" defTabSz="68554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6934" indent="-171390" algn="l" defTabSz="68554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99700" indent="-171390" algn="l" defTabSz="68554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467" indent="-171390" algn="l" defTabSz="68554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245" indent="-171390" algn="l" defTabSz="68554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018" indent="-171390" algn="l" defTabSz="68554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0790" indent="-171390" algn="l" defTabSz="68554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3569" indent="-171390" algn="l" defTabSz="68554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54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767" algn="l" defTabSz="68554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545" algn="l" defTabSz="68554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318" algn="l" defTabSz="68554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090" algn="l" defTabSz="68554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3869" algn="l" defTabSz="68554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6634" algn="l" defTabSz="68554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400" algn="l" defTabSz="68554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167" algn="l" defTabSz="68554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nyu_white.png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188" y="234950"/>
            <a:ext cx="6731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0" y="-52372"/>
            <a:ext cx="9153525" cy="76516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026929EE-D2C9-4206-94B1-199916AC9495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188" y="198365"/>
            <a:ext cx="1487999" cy="231595"/>
          </a:xfrm>
          <a:prstGeom prst="rect">
            <a:avLst/>
          </a:prstGeom>
        </p:spPr>
      </p:pic>
      <p:pic>
        <p:nvPicPr>
          <p:cNvPr id="2050" name="Picture 2" descr="C:\Users\Gmac\Downloads\final-logo-2.png"/>
          <p:cNvPicPr>
            <a:picLocks noChangeAspect="1" noChangeArrowheads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0084" y="120807"/>
            <a:ext cx="1367028" cy="48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436880" y="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777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</p:sldLayoutIdLst>
  <p:hf sldNum="0"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2000" kern="1200">
          <a:solidFill>
            <a:srgbClr val="FFFFFF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28650" indent="-1714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085850" indent="-1714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114550" indent="-285750" algn="l" defTabSz="457200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Ø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nyu_white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188" y="234950"/>
            <a:ext cx="6731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0" y="-52372"/>
            <a:ext cx="9153525" cy="76516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026929EE-D2C9-4206-94B1-199916AC9495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188" y="198365"/>
            <a:ext cx="1487999" cy="231595"/>
          </a:xfrm>
          <a:prstGeom prst="rect">
            <a:avLst/>
          </a:prstGeom>
        </p:spPr>
      </p:pic>
      <p:pic>
        <p:nvPicPr>
          <p:cNvPr id="2050" name="Picture 2" descr="C:\Users\Gmac\Downloads\final-logo-2.png"/>
          <p:cNvPicPr>
            <a:picLocks noChangeAspect="1" noChangeArrowheads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0084" y="120807"/>
            <a:ext cx="1367028" cy="48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436880" y="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3029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7" r:id="rId6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2000" kern="1200">
          <a:solidFill>
            <a:srgbClr val="FFFFFF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28650" indent="-1714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085850" indent="-1714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114550" indent="-285750" algn="l" defTabSz="457200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Ø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arxiv.org/abs/2408.00714" TargetMode="Externa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ai.meta.com/blog/llama-3-2-connect-2024-vision-edge-mobile-devices/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6.png"/><Relationship Id="rId11" Type="http://schemas.openxmlformats.org/officeDocument/2006/relationships/hyperlink" Target="https://www.anthropic.com/news/claude-3-5-sonnet" TargetMode="External"/><Relationship Id="rId5" Type="http://schemas.openxmlformats.org/officeDocument/2006/relationships/image" Target="../media/image35.png"/><Relationship Id="rId10" Type="http://schemas.openxmlformats.org/officeDocument/2006/relationships/hyperlink" Target="https://openai.com/index/gpt-4/" TargetMode="External"/><Relationship Id="rId4" Type="http://schemas.openxmlformats.org/officeDocument/2006/relationships/image" Target="../media/image34.png"/><Relationship Id="rId9" Type="http://schemas.openxmlformats.org/officeDocument/2006/relationships/hyperlink" Target="https://arxiv.org/abs/2304.08485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8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9.png"/><Relationship Id="rId11" Type="http://schemas.openxmlformats.org/officeDocument/2006/relationships/image" Target="../media/image44.jpeg"/><Relationship Id="rId5" Type="http://schemas.openxmlformats.org/officeDocument/2006/relationships/hyperlink" Target="https://arxiv.org/abs/2406.09756" TargetMode="External"/><Relationship Id="rId10" Type="http://schemas.openxmlformats.org/officeDocument/2006/relationships/image" Target="../media/image43.jpeg"/><Relationship Id="rId4" Type="http://schemas.openxmlformats.org/officeDocument/2006/relationships/image" Target="../media/image12.png"/><Relationship Id="rId9" Type="http://schemas.openxmlformats.org/officeDocument/2006/relationships/image" Target="../media/image4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onlinelibrary.wiley.com/doi/epdf/10.1002/cnm.1630040603" TargetMode="External"/><Relationship Id="rId3" Type="http://schemas.openxmlformats.org/officeDocument/2006/relationships/image" Target="../media/image12.png"/><Relationship Id="rId7" Type="http://schemas.openxmlformats.org/officeDocument/2006/relationships/hyperlink" Target="https://link.springer.com/chapter/10.1007/978-3-540-45243-0_31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arxiv.org/abs/1801.09847" TargetMode="Externa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nvlabs.github.io/sionna/" TargetMode="External"/><Relationship Id="rId3" Type="http://schemas.openxmlformats.org/officeDocument/2006/relationships/hyperlink" Target="https://ieeexplore.ieee.org/document/7501500" TargetMode="External"/><Relationship Id="rId7" Type="http://schemas.openxmlformats.org/officeDocument/2006/relationships/hyperlink" Target="https://edx.com/software-update-release-notes/" TargetMode="External"/><Relationship Id="rId12" Type="http://schemas.openxmlformats.org/officeDocument/2006/relationships/hyperlink" Target="https://ieeexplore.ieee.org/document/537325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bwave.com/storage/app/media/pdf/white-papers/ibwave-design-prediction-accuracy%20white-paper.pdf" TargetMode="External"/><Relationship Id="rId11" Type="http://schemas.openxmlformats.org/officeDocument/2006/relationships/hyperlink" Target="https://ieeexplore.ieee.org/document/10721240" TargetMode="External"/><Relationship Id="rId5" Type="http://schemas.openxmlformats.org/officeDocument/2006/relationships/hyperlink" Target="https://www.remcom.com/wireless-insite-em-propagation-software" TargetMode="External"/><Relationship Id="rId10" Type="http://schemas.openxmlformats.org/officeDocument/2006/relationships/hyperlink" Target="https://journals.sagepub.com/doi/full/10.1177/20966083221084142" TargetMode="External"/><Relationship Id="rId4" Type="http://schemas.openxmlformats.org/officeDocument/2006/relationships/hyperlink" Target="https://ieeexplore.ieee.org/document/9411894" TargetMode="External"/><Relationship Id="rId9" Type="http://schemas.openxmlformats.org/officeDocument/2006/relationships/hyperlink" Target="https://help.altair.com/winprop/index.ht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www.remcom.com/wireless-insite-propagation-softwar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atents.google.com/patent/US20050131619A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8.png"/><Relationship Id="rId4" Type="http://schemas.openxmlformats.org/officeDocument/2006/relationships/hyperlink" Target="https://prochitecture.com/blender-osm/extent/?blender_version=4.1&amp;addon=blosm&amp;addon_version=premium2.7.8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microsoft.com/office/2007/relationships/hdphoto" Target="../media/hdphoto2.wdp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11" Type="http://schemas.openxmlformats.org/officeDocument/2006/relationships/image" Target="../media/image27.jpeg"/><Relationship Id="rId5" Type="http://schemas.openxmlformats.org/officeDocument/2006/relationships/image" Target="../media/image21.jpeg"/><Relationship Id="rId10" Type="http://schemas.openxmlformats.org/officeDocument/2006/relationships/image" Target="../media/image26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s://prochitecture.com/blender-osm/extent/?blender_version=4.1&amp;addon=blosm&amp;addon_version=premium2.7.8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atentimages.storage.googleapis.com/56/39/20/f1a9320fa181a0/US6721769B1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852174" y="4779729"/>
            <a:ext cx="138564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99377" y="4903191"/>
            <a:ext cx="138564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itle 3"/>
          <p:cNvSpPr txBox="1"/>
          <p:nvPr/>
        </p:nvSpPr>
        <p:spPr>
          <a:xfrm>
            <a:off x="223537" y="1046522"/>
            <a:ext cx="8751908" cy="157748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6000" kern="1200" spc="-38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base">
              <a:lnSpc>
                <a:spcPct val="100000"/>
              </a:lnSpc>
              <a:spcAft>
                <a:spcPct val="0"/>
              </a:spcAft>
              <a:defRPr/>
            </a:pPr>
            <a:r>
              <a:rPr lang="en-US" sz="2800">
                <a:solidFill>
                  <a:prstClr val="white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Site-Specific Propagation Predictions of the Radio Channel Using </a:t>
            </a:r>
            <a:r>
              <a:rPr lang="en-US" sz="2800" err="1">
                <a:solidFill>
                  <a:prstClr val="white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NYURay</a:t>
            </a:r>
            <a:r>
              <a:rPr lang="en-US" sz="2800">
                <a:solidFill>
                  <a:prstClr val="white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Based on Measurements and Ray-Tracing at Upper Mid-Band Frequencies</a:t>
            </a:r>
            <a:endParaRPr kumimoji="0" lang="en-US" sz="2800" i="0" u="none" strike="noStrike" kern="1200" cap="none" spc="-38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Subtitle 6"/>
          <p:cNvSpPr>
            <a:spLocks noGrp="1"/>
          </p:cNvSpPr>
          <p:nvPr>
            <p:ph type="subTitle" idx="1"/>
          </p:nvPr>
        </p:nvSpPr>
        <p:spPr>
          <a:xfrm>
            <a:off x="311935" y="2605910"/>
            <a:ext cx="8520129" cy="2223214"/>
          </a:xfrm>
        </p:spPr>
        <p:txBody>
          <a:bodyPr>
            <a:noAutofit/>
          </a:bodyPr>
          <a:lstStyle/>
          <a:p>
            <a:pPr algn="ctr">
              <a:lnSpc>
                <a:spcPct val="125000"/>
              </a:lnSpc>
              <a:spcBef>
                <a:spcPts val="0"/>
              </a:spcBef>
            </a:pPr>
            <a:endParaRPr lang="en-US" sz="1600" cap="none">
              <a:solidFill>
                <a:srgbClr val="FFFFFF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25000"/>
              </a:lnSpc>
              <a:spcBef>
                <a:spcPts val="0"/>
              </a:spcBef>
            </a:pPr>
            <a:r>
              <a:rPr lang="en-US" sz="1600" cap="none">
                <a:solidFill>
                  <a:srgbClr val="FFFFFF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Mingjun Ying</a:t>
            </a:r>
          </a:p>
          <a:p>
            <a:pPr algn="ctr">
              <a:lnSpc>
                <a:spcPct val="125000"/>
              </a:lnSpc>
              <a:spcBef>
                <a:spcPts val="0"/>
              </a:spcBef>
            </a:pPr>
            <a:r>
              <a:rPr lang="en-US" sz="1600" cap="none">
                <a:solidFill>
                  <a:srgbClr val="FFFFFF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Advisor: Prof. Theodore S. Rappaport</a:t>
            </a:r>
            <a:endParaRPr lang="en-US" sz="1600">
              <a:solidFill>
                <a:srgbClr val="FFFFFF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25000"/>
              </a:lnSpc>
              <a:spcBef>
                <a:spcPts val="0"/>
              </a:spcBef>
            </a:pPr>
            <a:endParaRPr lang="en-US" sz="500" cap="none">
              <a:solidFill>
                <a:srgbClr val="FFFFFF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25000"/>
              </a:lnSpc>
              <a:spcBef>
                <a:spcPts val="0"/>
              </a:spcBef>
            </a:pPr>
            <a:endParaRPr lang="en-US" sz="500" cap="none">
              <a:solidFill>
                <a:srgbClr val="FFFFFF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25000"/>
              </a:lnSpc>
              <a:spcBef>
                <a:spcPts val="0"/>
              </a:spcBef>
            </a:pPr>
            <a:endParaRPr lang="en-US" sz="500" cap="none">
              <a:solidFill>
                <a:srgbClr val="FFFFFF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M.S. </a:t>
            </a:r>
            <a:r>
              <a:rPr lang="en-US" altLang="zh-CN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Dissertation Defense</a:t>
            </a:r>
          </a:p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en-US" sz="1600" cap="none">
                <a:solidFill>
                  <a:srgbClr val="FFFFFF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April 29, 2025</a:t>
            </a:r>
          </a:p>
        </p:txBody>
      </p:sp>
      <p:sp>
        <p:nvSpPr>
          <p:cNvPr id="11" name="Text Placeholder 2"/>
          <p:cNvSpPr txBox="1"/>
          <p:nvPr/>
        </p:nvSpPr>
        <p:spPr bwMode="auto">
          <a:xfrm>
            <a:off x="-196377" y="4815371"/>
            <a:ext cx="9591737" cy="4341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compatLnSpc="1">
            <a:no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1pPr>
            <a:lvl2pPr marL="628650" indent="-1714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MS PGothic" charset="0"/>
                <a:cs typeface="+mn-cs"/>
              </a:defRPr>
            </a:lvl2pPr>
            <a:lvl3pPr marL="1085850" indent="-1714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MS PGothic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MS PGothic" charset="0"/>
                <a:cs typeface="+mn-cs"/>
              </a:defRPr>
            </a:lvl4pPr>
            <a:lvl5pPr marL="21145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1400" kern="1200">
                <a:solidFill>
                  <a:schemeClr val="tx1"/>
                </a:solidFill>
                <a:latin typeface="+mn-lt"/>
                <a:ea typeface="MS PGothic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marR="0" lvl="0" indent="0" algn="ctr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This research is supported by the NYU WIRELESS  Industrial Affiliates Program.</a:t>
            </a:r>
          </a:p>
        </p:txBody>
      </p:sp>
      <p:pic>
        <p:nvPicPr>
          <p:cNvPr id="16" name="Picture 3" descr="C:\Users\Gmac\Downloads\final-logo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33920" y="282463"/>
            <a:ext cx="2225636" cy="78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513" y="323743"/>
            <a:ext cx="3105886" cy="48340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29729" y="71859"/>
            <a:ext cx="5684541" cy="41383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2D Image Segmentation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358743" y="-28796"/>
            <a:ext cx="1734457" cy="689913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40097" y="814415"/>
            <a:ext cx="6649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 Anything 2 (SAM2)</a:t>
            </a:r>
          </a:p>
        </p:txBody>
      </p:sp>
      <p:pic>
        <p:nvPicPr>
          <p:cNvPr id="2" name="Picture 3" descr="C:\Users\Gmac\Downloads\final-logo-2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8203" y="93646"/>
            <a:ext cx="1255168" cy="44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room with colorful chairs and a chalkboard&#10;&#10;Description automatically generated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7798" y="1214525"/>
            <a:ext cx="2454050" cy="3260861"/>
          </a:xfrm>
          <a:prstGeom prst="rect">
            <a:avLst/>
          </a:prstGeom>
        </p:spPr>
      </p:pic>
      <p:pic>
        <p:nvPicPr>
          <p:cNvPr id="9" name="Picture 8" descr="A room with a desk and chairs&#10;&#10;Description automatically generated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1210" y="1208243"/>
            <a:ext cx="2445169" cy="3260861"/>
          </a:xfrm>
          <a:prstGeom prst="rect">
            <a:avLst/>
          </a:prstGeom>
        </p:spPr>
      </p:pic>
      <p:sp>
        <p:nvSpPr>
          <p:cNvPr id="11" name="Rectangle: Rounded Corners 10"/>
          <p:cNvSpPr/>
          <p:nvPr/>
        </p:nvSpPr>
        <p:spPr>
          <a:xfrm>
            <a:off x="2675661" y="1543246"/>
            <a:ext cx="659823" cy="602673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0000FF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11" idx="3"/>
          </p:cNvCxnSpPr>
          <p:nvPr/>
        </p:nvCxnSpPr>
        <p:spPr>
          <a:xfrm flipV="1">
            <a:off x="3335484" y="1844582"/>
            <a:ext cx="2753589" cy="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7722" y="4501583"/>
            <a:ext cx="8827078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>
                <a:latin typeface="Times New Roman" panose="02020603050405020304" pitchFamily="18" charset="0"/>
                <a:cs typeface="Times New Roman" panose="02020603050405020304" pitchFamily="18" charset="0"/>
              </a:rPr>
              <a:t>[1] Nikhila Ravi, Valentin </a:t>
            </a:r>
            <a:r>
              <a:rPr lang="en-US" sz="1050" err="1">
                <a:latin typeface="Times New Roman" panose="02020603050405020304" pitchFamily="18" charset="0"/>
                <a:cs typeface="Times New Roman" panose="02020603050405020304" pitchFamily="18" charset="0"/>
              </a:rPr>
              <a:t>Gabeur</a:t>
            </a:r>
            <a:r>
              <a:rPr lang="en-US" sz="1050">
                <a:latin typeface="Times New Roman" panose="02020603050405020304" pitchFamily="18" charset="0"/>
                <a:cs typeface="Times New Roman" panose="02020603050405020304" pitchFamily="18" charset="0"/>
              </a:rPr>
              <a:t>, Yuan-Ting Hu, Ronghang Hu , Chaitanya </a:t>
            </a:r>
            <a:r>
              <a:rPr lang="en-US" sz="1050" err="1">
                <a:latin typeface="Times New Roman" panose="02020603050405020304" pitchFamily="18" charset="0"/>
                <a:cs typeface="Times New Roman" panose="02020603050405020304" pitchFamily="18" charset="0"/>
              </a:rPr>
              <a:t>Ryali</a:t>
            </a:r>
            <a:r>
              <a:rPr lang="en-US" sz="105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5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Tengyu</a:t>
            </a:r>
            <a:r>
              <a:rPr lang="en-US" sz="1050">
                <a:latin typeface="Times New Roman" panose="02020603050405020304" pitchFamily="18" charset="0"/>
                <a:cs typeface="Times New Roman" panose="02020603050405020304" pitchFamily="18" charset="0"/>
              </a:rPr>
              <a:t> Ma, Haitham Khedr, Roman </a:t>
            </a:r>
            <a:r>
              <a:rPr lang="en-US" sz="1050" err="1">
                <a:latin typeface="Times New Roman" panose="02020603050405020304" pitchFamily="18" charset="0"/>
                <a:cs typeface="Times New Roman" panose="02020603050405020304" pitchFamily="18" charset="0"/>
              </a:rPr>
              <a:t>R¨adle</a:t>
            </a:r>
            <a:r>
              <a:rPr lang="en-US" sz="1050">
                <a:latin typeface="Times New Roman" panose="02020603050405020304" pitchFamily="18" charset="0"/>
                <a:cs typeface="Times New Roman" panose="02020603050405020304" pitchFamily="18" charset="0"/>
              </a:rPr>
              <a:t>, Chloe Rolland, Laura Gustafson, et al. Sam 2: Segment anything in images and videos. arXiv:2408.00714, 2024.  </a:t>
            </a:r>
            <a:r>
              <a:rPr lang="en-US" sz="105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https://arxiv.org/abs/2408.00714</a:t>
            </a:r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DF45D0E-8642-169B-5D66-9A3252C4A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4000" y="4894022"/>
            <a:ext cx="360000" cy="24622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DFD38B-F3A1-C944-864A-EF59DA71A98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29729" y="120404"/>
            <a:ext cx="5684541" cy="41383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Material Assignment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358743" y="-28796"/>
            <a:ext cx="1734457" cy="689913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40097" y="814415"/>
            <a:ext cx="6649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Different VLLM</a:t>
            </a:r>
          </a:p>
        </p:txBody>
      </p:sp>
      <p:pic>
        <p:nvPicPr>
          <p:cNvPr id="2" name="Picture 3" descr="C:\Users\Gmac\Downloads\final-logo-2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8203" y="93646"/>
            <a:ext cx="1255168" cy="44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0629" y="3152860"/>
            <a:ext cx="207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Llama-3.2 11B Vision [1] </a:t>
            </a:r>
          </a:p>
        </p:txBody>
      </p:sp>
      <p:pic>
        <p:nvPicPr>
          <p:cNvPr id="12" name="Picture 11" descr="A screenshot of a computer&#10;&#10;Description automatically generated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629" y="1283474"/>
            <a:ext cx="1997142" cy="1828800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3530" y="1262505"/>
            <a:ext cx="2042959" cy="1828800"/>
          </a:xfrm>
          <a:prstGeom prst="rect">
            <a:avLst/>
          </a:prstGeom>
        </p:spPr>
      </p:pic>
      <p:pic>
        <p:nvPicPr>
          <p:cNvPr id="20" name="Picture 19" descr="A screenshot of a computer&#10;&#10;Description automatically generated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41858" y="1283474"/>
            <a:ext cx="2068619" cy="1828800"/>
          </a:xfrm>
          <a:prstGeom prst="rect">
            <a:avLst/>
          </a:prstGeom>
        </p:spPr>
      </p:pic>
      <p:pic>
        <p:nvPicPr>
          <p:cNvPr id="24" name="Picture 23" descr="A screenshot of a computer&#10;&#10;Description automatically generated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7425" y="1283474"/>
            <a:ext cx="1559550" cy="18288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358242" y="3168439"/>
            <a:ext cx="25029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LLava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v1.5 13B-4bit Vision [2]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922247" y="3091304"/>
            <a:ext cx="19194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ChatGPT-4</a:t>
            </a:r>
            <a:r>
              <a:rPr lang="en-US" sz="2000"/>
              <a:t> 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Vision [3]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77995" y="3272353"/>
            <a:ext cx="27984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Claude 3.5 Sonnet [4]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177" y="4384950"/>
            <a:ext cx="85024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Meta</a:t>
            </a:r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, "</a:t>
            </a:r>
            <a:r>
              <a:rPr lang="en-US" sz="1000" err="1">
                <a:latin typeface="Times New Roman" panose="02020603050405020304" pitchFamily="18" charset="0"/>
                <a:cs typeface="Times New Roman" panose="02020603050405020304" pitchFamily="18" charset="0"/>
              </a:rPr>
              <a:t>LLaMA</a:t>
            </a:r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 3.2: Vision edge for mobile devices," </a:t>
            </a:r>
            <a:r>
              <a:rPr lang="en-US" sz="1000" i="1">
                <a:latin typeface="Times New Roman" panose="02020603050405020304" pitchFamily="18" charset="0"/>
                <a:cs typeface="Times New Roman" panose="02020603050405020304" pitchFamily="18" charset="0"/>
              </a:rPr>
              <a:t>Meta AI</a:t>
            </a:r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, 2024. </a:t>
            </a:r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https://ai.meta.com/blog/llama-3-2-connect-2024-vision-edge-mobile-devices/</a:t>
            </a:r>
            <a:endParaRPr 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[2] K. </a:t>
            </a:r>
            <a:r>
              <a:rPr lang="en-US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Lee</a:t>
            </a:r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 et al., "</a:t>
            </a:r>
            <a:r>
              <a:rPr lang="en-US" sz="1000" err="1">
                <a:latin typeface="Times New Roman" panose="02020603050405020304" pitchFamily="18" charset="0"/>
                <a:cs typeface="Times New Roman" panose="02020603050405020304" pitchFamily="18" charset="0"/>
              </a:rPr>
              <a:t>LLaVA</a:t>
            </a:r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 v1.5 13B-4bit: Large vision-language model for detailed analysis," </a:t>
            </a:r>
            <a:r>
              <a:rPr lang="en-US" sz="10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, 2023. </a:t>
            </a:r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https://arxiv.org/abs/2304.08485</a:t>
            </a:r>
            <a:endParaRPr 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-US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OpenAI</a:t>
            </a:r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, "GPT-4," </a:t>
            </a:r>
            <a:r>
              <a:rPr lang="en-US" sz="1000" i="1">
                <a:latin typeface="Times New Roman" panose="02020603050405020304" pitchFamily="18" charset="0"/>
                <a:cs typeface="Times New Roman" panose="02020603050405020304" pitchFamily="18" charset="0"/>
              </a:rPr>
              <a:t>OpenAI</a:t>
            </a:r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, 2024. [Online]. Available: </a:t>
            </a:r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https://openai.com/index/gpt-4/</a:t>
            </a:r>
            <a:endParaRPr 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[4] </a:t>
            </a:r>
            <a:r>
              <a:rPr lang="en-US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Anthropic</a:t>
            </a:r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, "Claude 3.5 Sonnet: Advanced multimodal language model," </a:t>
            </a:r>
            <a:r>
              <a:rPr lang="en-US" sz="1000" i="1">
                <a:latin typeface="Times New Roman" panose="02020603050405020304" pitchFamily="18" charset="0"/>
                <a:cs typeface="Times New Roman" panose="02020603050405020304" pitchFamily="18" charset="0"/>
              </a:rPr>
              <a:t>Anthropic</a:t>
            </a:r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, 2024. </a:t>
            </a:r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  <a:hlinkClick r:id="rId11"/>
              </a:rPr>
              <a:t>https://www.anthropic.com/news/claude-3-5-sonnet</a:t>
            </a:r>
            <a:endParaRPr 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84427" y="3501223"/>
            <a:ext cx="83148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of them successfully identify the material as “</a:t>
            </a:r>
            <a:r>
              <a:rPr lang="en-US" b="1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itu_celling_board</a:t>
            </a:r>
            <a:r>
              <a:rPr lang="en-US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”, </a:t>
            </a:r>
          </a:p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but the small model (&lt;7B parameters) performance is not satisfying, </a:t>
            </a:r>
          </a:p>
          <a:p>
            <a:r>
              <a:rPr lang="en-US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to train our own model for identifying material of different objects.</a:t>
            </a:r>
            <a:r>
              <a:rPr lang="en-US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748EB34-A57A-2DB1-127A-6DF8A77BD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4000" y="4894022"/>
            <a:ext cx="360000" cy="24622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DFD38B-F3A1-C944-864A-EF59DA71A98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29728" y="152706"/>
            <a:ext cx="5684541" cy="41383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Indoor 3D Environment Reconstruction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358743" y="-28796"/>
            <a:ext cx="1734457" cy="689913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-8090" y="702840"/>
            <a:ext cx="2610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Modified Approach</a:t>
            </a:r>
          </a:p>
        </p:txBody>
      </p:sp>
      <p:pic>
        <p:nvPicPr>
          <p:cNvPr id="2" name="Picture 3" descr="C:\Users\Gmac\Downloads\final-logo-2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8203" y="93646"/>
            <a:ext cx="1255168" cy="44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145" y="1446166"/>
            <a:ext cx="7093705" cy="2831327"/>
          </a:xfrm>
          <a:prstGeom prst="rect">
            <a:avLst/>
          </a:prstGeom>
        </p:spPr>
      </p:pic>
      <p:sp>
        <p:nvSpPr>
          <p:cNvPr id="14" name="Rectangle: Rounded Corners 13"/>
          <p:cNvSpPr/>
          <p:nvPr/>
        </p:nvSpPr>
        <p:spPr>
          <a:xfrm flipV="1">
            <a:off x="3421382" y="1345404"/>
            <a:ext cx="2301234" cy="997746"/>
          </a:xfrm>
          <a:prstGeom prst="roundRect">
            <a:avLst>
              <a:gd name="adj" fmla="val 9912"/>
            </a:avLst>
          </a:prstGeom>
          <a:noFill/>
          <a:ln w="3810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32637" y="4378255"/>
            <a:ext cx="7908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 Cloud Generation with Material Information Embedded.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A5C288F-F5A8-6E7D-29CD-AF0300164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4000" y="4894022"/>
            <a:ext cx="360000" cy="24622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DFD38B-F3A1-C944-864A-EF59DA71A98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微信图片_202412081750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4980" y="977900"/>
            <a:ext cx="1371318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24576" y="142701"/>
            <a:ext cx="5684541" cy="41383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Material-Embedded 3D Point Cloud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358743" y="-28796"/>
            <a:ext cx="1734457" cy="689913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-68282" y="4815287"/>
            <a:ext cx="91645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3" descr="C:\Users\Gmac\Downloads\final-logo-2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8203" y="93646"/>
            <a:ext cx="1255168" cy="44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4852443"/>
            <a:ext cx="9096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V. Leroy, Y. Cabon, and J. </a:t>
            </a:r>
            <a:r>
              <a:rPr lang="en-US" sz="1000" err="1">
                <a:latin typeface="Times New Roman" panose="02020603050405020304" pitchFamily="18" charset="0"/>
                <a:cs typeface="Times New Roman" panose="02020603050405020304" pitchFamily="18" charset="0"/>
              </a:rPr>
              <a:t>Revaud</a:t>
            </a:r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, "Grounding Image Matching in 3D with MASt3R," </a:t>
            </a:r>
            <a:r>
              <a:rPr lang="en-US" sz="10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000" i="1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arXiv:2406.09756</a:t>
            </a:r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, 2024. </a:t>
            </a:r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https://arxiv.org/abs/2406.09756</a:t>
            </a:r>
            <a:endParaRPr 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Google Shape;180;p31"/>
          <p:cNvSpPr/>
          <p:nvPr/>
        </p:nvSpPr>
        <p:spPr>
          <a:xfrm>
            <a:off x="4506110" y="2504305"/>
            <a:ext cx="172813" cy="15806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07543" y="4272359"/>
            <a:ext cx="46109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Material Information Embedded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1538" y="818918"/>
            <a:ext cx="2128757" cy="1645920"/>
          </a:xfrm>
          <a:prstGeom prst="rect">
            <a:avLst/>
          </a:prstGeom>
        </p:spPr>
      </p:pic>
      <p:pic>
        <p:nvPicPr>
          <p:cNvPr id="5" name="Picture 4" descr="A room with a window and a room with a dark background&#10;&#10;AI-generated content may be incorrect.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9170" y="2583340"/>
            <a:ext cx="2093491" cy="1645920"/>
          </a:xfrm>
          <a:prstGeom prst="rect">
            <a:avLst/>
          </a:prstGeom>
        </p:spPr>
      </p:pic>
      <p:pic>
        <p:nvPicPr>
          <p:cNvPr id="10" name="Picture 9" descr="微信图片_20241208174952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395" y="986155"/>
            <a:ext cx="1371318" cy="1828800"/>
          </a:xfrm>
          <a:prstGeom prst="rect">
            <a:avLst/>
          </a:prstGeom>
        </p:spPr>
      </p:pic>
      <p:pic>
        <p:nvPicPr>
          <p:cNvPr id="11" name="Picture 10" descr="微信图片_20241208174953(1)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160" y="2264410"/>
            <a:ext cx="1371318" cy="1828800"/>
          </a:xfrm>
          <a:prstGeom prst="rect">
            <a:avLst/>
          </a:prstGeom>
        </p:spPr>
      </p:pic>
      <p:pic>
        <p:nvPicPr>
          <p:cNvPr id="12" name="Picture 11" descr="微信图片_20241208175006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400" y="2329815"/>
            <a:ext cx="1371318" cy="1828800"/>
          </a:xfrm>
          <a:prstGeom prst="rect">
            <a:avLst/>
          </a:prstGeom>
        </p:spPr>
      </p:pic>
      <p:pic>
        <p:nvPicPr>
          <p:cNvPr id="14" name="Picture 13" descr="微信图片_20241208180713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8465" y="2900680"/>
            <a:ext cx="1371318" cy="1828800"/>
          </a:xfrm>
          <a:prstGeom prst="rect">
            <a:avLst/>
          </a:prstGeom>
        </p:spPr>
      </p:pic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9F22FE08-7CF2-EF44-F469-6455F1800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4000" y="4894022"/>
            <a:ext cx="360000" cy="24622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DFD38B-F3A1-C944-864A-EF59DA71A98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29729" y="135525"/>
            <a:ext cx="5684541" cy="41383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Indoor 3D Environment Reconstruction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358743" y="-28796"/>
            <a:ext cx="1734457" cy="689913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-8090" y="702840"/>
            <a:ext cx="2610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Modified Approach</a:t>
            </a:r>
          </a:p>
        </p:txBody>
      </p:sp>
      <p:pic>
        <p:nvPicPr>
          <p:cNvPr id="2" name="Picture 3" descr="C:\Users\Gmac\Downloads\final-logo-2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8203" y="93646"/>
            <a:ext cx="1255168" cy="44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145" y="1446166"/>
            <a:ext cx="7093705" cy="2831327"/>
          </a:xfrm>
          <a:prstGeom prst="rect">
            <a:avLst/>
          </a:prstGeom>
        </p:spPr>
      </p:pic>
      <p:sp>
        <p:nvSpPr>
          <p:cNvPr id="14" name="Rectangle: Rounded Corners 13"/>
          <p:cNvSpPr/>
          <p:nvPr/>
        </p:nvSpPr>
        <p:spPr>
          <a:xfrm flipV="1">
            <a:off x="3363380" y="2362954"/>
            <a:ext cx="5003380" cy="1996834"/>
          </a:xfrm>
          <a:prstGeom prst="roundRect">
            <a:avLst>
              <a:gd name="adj" fmla="val 9912"/>
            </a:avLst>
          </a:prstGeom>
          <a:noFill/>
          <a:ln w="3810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546ED6-9C2C-3952-734D-355EFCD2F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4000" y="4894022"/>
            <a:ext cx="360000" cy="24622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DFD38B-F3A1-C944-864A-EF59DA71A98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29729" y="71859"/>
            <a:ext cx="5684541" cy="41383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Indoor 3D Environment Reconstruction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358743" y="-28796"/>
            <a:ext cx="1734457" cy="689913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3" descr="C:\Users\Gmac\Downloads\final-logo-2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8203" y="93646"/>
            <a:ext cx="1255168" cy="44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882" y="956044"/>
            <a:ext cx="3100011" cy="365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489" y="956043"/>
            <a:ext cx="2826859" cy="365760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C25062D7-E0D9-274C-8C9C-3D4FA177B922}"/>
              </a:ext>
            </a:extLst>
          </p:cNvPr>
          <p:cNvSpPr/>
          <p:nvPr/>
        </p:nvSpPr>
        <p:spPr>
          <a:xfrm rot="5400000">
            <a:off x="1251784" y="2523586"/>
            <a:ext cx="1110438" cy="419003"/>
          </a:xfrm>
          <a:prstGeom prst="rightArrow">
            <a:avLst>
              <a:gd name="adj1" fmla="val 50000"/>
              <a:gd name="adj2" fmla="val 74154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320902-04F2-3B18-53D4-D8AF3A89C875}"/>
              </a:ext>
            </a:extLst>
          </p:cNvPr>
          <p:cNvSpPr txBox="1"/>
          <p:nvPr/>
        </p:nvSpPr>
        <p:spPr>
          <a:xfrm>
            <a:off x="353119" y="1645656"/>
            <a:ext cx="1905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Raw Point Cloud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574DF7-9B1E-C174-83D6-05E58BC4C31C}"/>
              </a:ext>
            </a:extLst>
          </p:cNvPr>
          <p:cNvSpPr txBox="1"/>
          <p:nvPr/>
        </p:nvSpPr>
        <p:spPr>
          <a:xfrm>
            <a:off x="102586" y="3448099"/>
            <a:ext cx="2406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Processed Point Cloud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11FF4E-527C-5850-EEBB-AD7D8D379F7E}"/>
              </a:ext>
            </a:extLst>
          </p:cNvPr>
          <p:cNvSpPr txBox="1"/>
          <p:nvPr/>
        </p:nvSpPr>
        <p:spPr>
          <a:xfrm>
            <a:off x="-104208" y="2528349"/>
            <a:ext cx="178203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Open3D [1]</a:t>
            </a:r>
          </a:p>
          <a:p>
            <a:pPr algn="ctr"/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RANSAC [2]</a:t>
            </a:r>
          </a:p>
          <a:p>
            <a:pPr algn="ctr"/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Laplacian smoothing [3]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01AD60-99C6-F2D0-9434-49BBAD3334C8}"/>
              </a:ext>
            </a:extLst>
          </p:cNvPr>
          <p:cNvSpPr txBox="1"/>
          <p:nvPr/>
        </p:nvSpPr>
        <p:spPr>
          <a:xfrm>
            <a:off x="-16598" y="4659300"/>
            <a:ext cx="87914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800">
                <a:latin typeface="Times New Roman" panose="02020603050405020304" pitchFamily="18" charset="0"/>
                <a:cs typeface="Times New Roman" panose="02020603050405020304" pitchFamily="18" charset="0"/>
              </a:rPr>
              <a:t>[1] Q.-Y. Zhou, J. Park, and V. Koltun, “Open3D: A modern library for 3D data processing,” </a:t>
            </a:r>
            <a:r>
              <a:rPr lang="en-US" sz="8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800" i="1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arXiv:1801.09847</a:t>
            </a:r>
            <a:r>
              <a:rPr lang="en-US" sz="800">
                <a:latin typeface="Times New Roman" panose="02020603050405020304" pitchFamily="18" charset="0"/>
                <a:cs typeface="Times New Roman" panose="02020603050405020304" pitchFamily="18" charset="0"/>
              </a:rPr>
              <a:t>, 2018. </a:t>
            </a:r>
            <a:r>
              <a:rPr lang="en-US" sz="80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https://arxiv.org/abs/1801.09847</a:t>
            </a:r>
            <a:endParaRPr lang="en-US"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800">
                <a:latin typeface="Times New Roman" panose="02020603050405020304" pitchFamily="18" charset="0"/>
                <a:cs typeface="Times New Roman" panose="02020603050405020304" pitchFamily="18" charset="0"/>
              </a:rPr>
              <a:t>[2] O. Chum, J. Matas, and J. Kittler, “Locally optimized RANSAC,” in </a:t>
            </a:r>
            <a:r>
              <a:rPr lang="en-US" sz="800" i="1">
                <a:latin typeface="Times New Roman" panose="02020603050405020304" pitchFamily="18" charset="0"/>
                <a:cs typeface="Times New Roman" panose="02020603050405020304" pitchFamily="18" charset="0"/>
              </a:rPr>
              <a:t>Joint Pattern Recognition Symposium</a:t>
            </a:r>
            <a:r>
              <a:rPr lang="en-US" sz="800">
                <a:latin typeface="Times New Roman" panose="02020603050405020304" pitchFamily="18" charset="0"/>
                <a:cs typeface="Times New Roman" panose="02020603050405020304" pitchFamily="18" charset="0"/>
              </a:rPr>
              <a:t>, Springer, 2003, pp. 236–243. </a:t>
            </a:r>
            <a:r>
              <a:rPr lang="en-US" sz="80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https://link.springer.com/chapter/10.1007/978-3-540-45243-0_31</a:t>
            </a:r>
            <a:endParaRPr lang="en-US"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800">
                <a:latin typeface="Times New Roman" panose="02020603050405020304" pitchFamily="18" charset="0"/>
                <a:cs typeface="Times New Roman" panose="02020603050405020304" pitchFamily="18" charset="0"/>
              </a:rPr>
              <a:t>[3] D. A. Field, “Laplacian smoothing and Delaunay triangulations,” </a:t>
            </a:r>
            <a:r>
              <a:rPr lang="en-US" sz="800" i="1">
                <a:latin typeface="Times New Roman" panose="02020603050405020304" pitchFamily="18" charset="0"/>
                <a:cs typeface="Times New Roman" panose="02020603050405020304" pitchFamily="18" charset="0"/>
              </a:rPr>
              <a:t>Commun. Appl. </a:t>
            </a:r>
            <a:r>
              <a:rPr lang="en-US" sz="8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Numer</a:t>
            </a:r>
            <a:r>
              <a:rPr lang="en-US" sz="800" i="1">
                <a:latin typeface="Times New Roman" panose="02020603050405020304" pitchFamily="18" charset="0"/>
                <a:cs typeface="Times New Roman" panose="02020603050405020304" pitchFamily="18" charset="0"/>
              </a:rPr>
              <a:t>. Methods</a:t>
            </a:r>
            <a:r>
              <a:rPr lang="en-US" sz="800">
                <a:latin typeface="Times New Roman" panose="02020603050405020304" pitchFamily="18" charset="0"/>
                <a:cs typeface="Times New Roman" panose="02020603050405020304" pitchFamily="18" charset="0"/>
              </a:rPr>
              <a:t>, vol. 4, no. 6, pp. 709–712, 1988. </a:t>
            </a:r>
            <a:r>
              <a:rPr lang="en-US" sz="80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https://onlinelibrary.wiley.com/doi/epdf/10.1002/cnm.1630040603</a:t>
            </a:r>
            <a:endParaRPr lang="en-US"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1372C223-CD04-2521-31B9-4EAA02CFD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4000" y="4894022"/>
            <a:ext cx="360000" cy="24622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DFD38B-F3A1-C944-864A-EF59DA71A98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34B08-87EF-DDE5-F9B5-02BEF8C7A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8DE3A-2AC1-1EFB-01E1-80950EAD4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349" y="178784"/>
            <a:ext cx="5786165" cy="452432"/>
          </a:xfrm>
        </p:spPr>
        <p:txBody>
          <a:bodyPr/>
          <a:lstStyle/>
          <a:p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AF8AB-D616-7D57-C475-57727DC68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DFD38B-F3A1-C944-864A-EF59DA71A98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657F38-7C8A-C62A-DEB9-AA32E6452A04}"/>
              </a:ext>
            </a:extLst>
          </p:cNvPr>
          <p:cNvSpPr/>
          <p:nvPr/>
        </p:nvSpPr>
        <p:spPr>
          <a:xfrm>
            <a:off x="3951075" y="1589538"/>
            <a:ext cx="617974" cy="3863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FD5DF4-539B-D4FA-0C95-947E2360609F}"/>
              </a:ext>
            </a:extLst>
          </p:cNvPr>
          <p:cNvSpPr txBox="1"/>
          <p:nvPr/>
        </p:nvSpPr>
        <p:spPr>
          <a:xfrm>
            <a:off x="387034" y="974722"/>
            <a:ext cx="8396966" cy="1229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 Scene Reconstruction for Wireless Ray-Tracing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  <a:defRPr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577333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AF6E8-9B08-21D5-D28B-E41038296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084262D-E4A6-0060-CA62-36A7F520BB36}"/>
              </a:ext>
            </a:extLst>
          </p:cNvPr>
          <p:cNvSpPr txBox="1"/>
          <p:nvPr/>
        </p:nvSpPr>
        <p:spPr>
          <a:xfrm>
            <a:off x="1729729" y="71859"/>
            <a:ext cx="5684541" cy="41383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Limitations of Current Methods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60CC70-C4E4-D1D2-D033-24C4D09C3AB2}"/>
              </a:ext>
            </a:extLst>
          </p:cNvPr>
          <p:cNvSpPr/>
          <p:nvPr/>
        </p:nvSpPr>
        <p:spPr>
          <a:xfrm>
            <a:off x="7358743" y="-28796"/>
            <a:ext cx="1734457" cy="689913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3" descr="C:\Users\Gmac\Downloads\final-logo-2.png">
            <a:extLst>
              <a:ext uri="{FF2B5EF4-FFF2-40B4-BE49-F238E27FC236}">
                <a16:creationId xmlns:a16="http://schemas.microsoft.com/office/drawing/2014/main" id="{AD079F4A-656D-2633-44B9-EACD125C7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8203" y="93646"/>
            <a:ext cx="1255168" cy="44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08359D-6211-FEB1-9486-BA27F30D497E}"/>
              </a:ext>
            </a:extLst>
          </p:cNvPr>
          <p:cNvSpPr txBox="1"/>
          <p:nvPr/>
        </p:nvSpPr>
        <p:spPr>
          <a:xfrm>
            <a:off x="402649" y="761772"/>
            <a:ext cx="8205695" cy="3781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Impact on Ray Tracing Accuracy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High sensitivity to mesh irregularities</a:t>
            </a:r>
            <a:b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– Small errors can significantly distort ray paths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Boundary artifacts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(e.g., wall–floor junctions) reduce accuracy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Missing geometry and holes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in the 3D model affect completeness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Inaccurate material identification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weakens EM property assignment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Inefficient computation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in creating large-scale scenes</a:t>
            </a:r>
          </a:p>
          <a:p>
            <a:pPr>
              <a:lnSpc>
                <a:spcPct val="150000"/>
              </a:lnSpc>
            </a:pP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Consequence: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Reduced accuracy in electromagnetic propagation predictions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94810B88-90D2-89A3-5753-5BCB46345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4000" y="4894022"/>
            <a:ext cx="360000" cy="24622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DFD38B-F3A1-C944-864A-EF59DA71A98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880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70BFD-E3BA-CF0F-C84A-21E6432C9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B37AC1-A11A-14CD-C536-8BD26F82FE9F}"/>
              </a:ext>
            </a:extLst>
          </p:cNvPr>
          <p:cNvSpPr txBox="1"/>
          <p:nvPr/>
        </p:nvSpPr>
        <p:spPr>
          <a:xfrm>
            <a:off x="1729729" y="71859"/>
            <a:ext cx="5684541" cy="41383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Potential Plan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D56A2E-DE11-4C57-D434-69B481F1A317}"/>
              </a:ext>
            </a:extLst>
          </p:cNvPr>
          <p:cNvSpPr/>
          <p:nvPr/>
        </p:nvSpPr>
        <p:spPr>
          <a:xfrm>
            <a:off x="7358743" y="-28796"/>
            <a:ext cx="1734457" cy="689913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3" descr="C:\Users\Gmac\Downloads\final-logo-2.png">
            <a:extLst>
              <a:ext uri="{FF2B5EF4-FFF2-40B4-BE49-F238E27FC236}">
                <a16:creationId xmlns:a16="http://schemas.microsoft.com/office/drawing/2014/main" id="{7E9EFEE7-BBE2-D839-1BB4-7E3EDE762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8203" y="93646"/>
            <a:ext cx="1255168" cy="44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1359C7-A342-B496-26EE-2C041FAEB57E}"/>
              </a:ext>
            </a:extLst>
          </p:cNvPr>
          <p:cNvSpPr txBox="1"/>
          <p:nvPr/>
        </p:nvSpPr>
        <p:spPr>
          <a:xfrm>
            <a:off x="402649" y="761772"/>
            <a:ext cx="8205695" cy="3879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Outdoor Environment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object data base (common objects in the outdoor environment)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UAV video/lidar scan for more accurate building shape reconstruction</a:t>
            </a:r>
          </a:p>
          <a:p>
            <a:pPr>
              <a:lnSpc>
                <a:spcPct val="150000"/>
              </a:lnSpc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Indoor Environment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Floor plan based efficient indoor reconstruction for less detailed 3D representation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Video/Lidar scan aided detail enhancement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 for localization with outdoor 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base station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B085759-658C-ECC1-6357-EAF1E7615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4000" y="4894022"/>
            <a:ext cx="360000" cy="24622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DFD38B-F3A1-C944-864A-EF59DA71A98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13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20386" y="142701"/>
            <a:ext cx="5488731" cy="41383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Industrial Affiliates</a:t>
            </a:r>
          </a:p>
        </p:txBody>
      </p:sp>
      <p:sp>
        <p:nvSpPr>
          <p:cNvPr id="13" name="Text Placeholder 2"/>
          <p:cNvSpPr txBox="1">
            <a:spLocks/>
          </p:cNvSpPr>
          <p:nvPr/>
        </p:nvSpPr>
        <p:spPr bwMode="auto">
          <a:xfrm>
            <a:off x="1857257" y="4858386"/>
            <a:ext cx="5614987" cy="2635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28650" indent="-1714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085850" indent="-1714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1145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marR="0" lvl="0" indent="0" algn="ctr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This work is supported by the NYU WIRELESS Industrial Affiliates Program.</a:t>
            </a:r>
            <a:endParaRPr kumimoji="0" 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BBAAD0-6B95-30EA-FE2D-B0B63DE1F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4160" y="760207"/>
            <a:ext cx="4595679" cy="413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CDF36A9-A1AA-7040-3525-12B0217C7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4000" y="4894022"/>
            <a:ext cx="360000" cy="24622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DFD38B-F3A1-C944-864A-EF59DA71A98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619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14EDB-5DAF-CD6F-4FCB-9F81E6129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FB3C9-688D-7081-934E-419E30AF0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349" y="178784"/>
            <a:ext cx="5786165" cy="452432"/>
          </a:xfrm>
        </p:spPr>
        <p:txBody>
          <a:bodyPr/>
          <a:lstStyle/>
          <a:p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80E20-30D8-903F-FC57-E857144C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DFD38B-F3A1-C944-864A-EF59DA71A98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8E354F-BF59-89BE-1260-A169C3737FDB}"/>
              </a:ext>
            </a:extLst>
          </p:cNvPr>
          <p:cNvSpPr/>
          <p:nvPr/>
        </p:nvSpPr>
        <p:spPr>
          <a:xfrm>
            <a:off x="3951075" y="1589538"/>
            <a:ext cx="617974" cy="3863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FBDE89-DBE0-039D-F673-C091E11E5FFD}"/>
              </a:ext>
            </a:extLst>
          </p:cNvPr>
          <p:cNvSpPr txBox="1"/>
          <p:nvPr/>
        </p:nvSpPr>
        <p:spPr>
          <a:xfrm>
            <a:off x="447775" y="1128485"/>
            <a:ext cx="8396966" cy="1229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3D Scene Reconstruction for Wireless Ray-Tracing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398269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BDAEA-59D2-86DC-5C83-DB4E72E02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349" y="178784"/>
            <a:ext cx="5786165" cy="452432"/>
          </a:xfrm>
        </p:spPr>
        <p:txBody>
          <a:bodyPr/>
          <a:lstStyle/>
          <a:p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BA95F-9551-4000-D199-03CF79292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86" y="824557"/>
            <a:ext cx="8875860" cy="4270344"/>
          </a:xfrm>
        </p:spPr>
        <p:txBody>
          <a:bodyPr numCol="1">
            <a:noAutofit/>
          </a:bodyPr>
          <a:lstStyle/>
          <a:p>
            <a:pPr>
              <a:buNone/>
            </a:pPr>
            <a:r>
              <a:rPr lang="en-US" sz="11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[1] M. K. Samimi and T. S. Rappaport, “3-D millimeter-wave statistical channel model for 5G wireless system design,” IEEE Trans. on Microwave Theory and Techniques, vol. 64, no. 7, pp. 2207–2225, July 2016. </a:t>
            </a:r>
            <a:r>
              <a:rPr lang="en-US" sz="1100" u="sng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https://ieeexplore.ieee.org/document/7501500</a:t>
            </a:r>
            <a:endParaRPr lang="en-US" sz="110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11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[2] S. Ju, Y. Xing, O. Kanhere and T. S. Rappaport, "Millimeter Wave and Sub-Terahertz Spatial Statistical Channel Model for an Indoor Office Building," in IEEE Journal on Selected Areas in Communications, vol. 39, no. 6, pp. 1561-1575, June 2021. </a:t>
            </a:r>
            <a:r>
              <a:rPr lang="en-US" sz="1100" u="sng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https://ieeexplore.ieee.org/document/9411894</a:t>
            </a:r>
            <a:endParaRPr lang="en-US" sz="110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11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-US" sz="110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Remcom</a:t>
            </a:r>
            <a:r>
              <a:rPr lang="en-US" sz="11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“Wireless InSite,” </a:t>
            </a:r>
            <a:r>
              <a:rPr lang="en-US" sz="1100" u="sng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https://www.remcom.com/wireless-insite-em-propagation-software</a:t>
            </a:r>
            <a:endParaRPr lang="en-US" sz="110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11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[4] iBwave Solutions Inc., “</a:t>
            </a:r>
            <a:r>
              <a:rPr lang="en-US" sz="110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ibwave</a:t>
            </a:r>
            <a:r>
              <a:rPr lang="en-US" sz="11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design prediction accuracy,” 2025. </a:t>
            </a:r>
            <a:r>
              <a:rPr lang="en-US" sz="1100" u="sng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https://www.ibwave.com/storage/app/media/pdf/white-papers/ibwave-design-prediction-accuracy%20white-paper.pdf</a:t>
            </a:r>
            <a:endParaRPr lang="en-US" sz="110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11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[5] EDX, Inc., “Software update release notes,” 2025. </a:t>
            </a:r>
            <a:r>
              <a:rPr lang="en-US" sz="1100" u="sng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https://edx.com/software-update-release-notes/</a:t>
            </a:r>
            <a:endParaRPr lang="en-US" sz="110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11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[6] J. </a:t>
            </a:r>
            <a:r>
              <a:rPr lang="en-US" sz="110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Hoydis</a:t>
            </a:r>
            <a:r>
              <a:rPr lang="en-US" sz="11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S. </a:t>
            </a:r>
            <a:r>
              <a:rPr lang="en-US" sz="110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Cammerer</a:t>
            </a:r>
            <a:r>
              <a:rPr lang="en-US" sz="11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F. </a:t>
            </a:r>
            <a:r>
              <a:rPr lang="en-US" sz="110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Ait</a:t>
            </a:r>
            <a:r>
              <a:rPr lang="en-US" sz="11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10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Aoudia</a:t>
            </a:r>
            <a:r>
              <a:rPr lang="en-US" sz="11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M. </a:t>
            </a:r>
            <a:r>
              <a:rPr lang="en-US" sz="110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Nimier</a:t>
            </a:r>
            <a:r>
              <a:rPr lang="en-US" sz="11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‑David, L. Maggi, G. Marcus, A. Vem, and A. Keller, “Sionna,” 2022. </a:t>
            </a:r>
            <a:r>
              <a:rPr lang="en-US" sz="1100" u="sng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https://nvlabs.github.io/sionna/</a:t>
            </a:r>
            <a:endParaRPr lang="en-US" sz="110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11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[7] Altair Engineering, Inc., “Altair </a:t>
            </a:r>
            <a:r>
              <a:rPr lang="en-US" sz="110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winprop</a:t>
            </a:r>
            <a:r>
              <a:rPr lang="en-US" sz="11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documentation,” 2025. </a:t>
            </a:r>
            <a:r>
              <a:rPr lang="en-US" sz="1100" u="sng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https://help.altair.com/winprop/index.htm</a:t>
            </a:r>
            <a:endParaRPr lang="en-US" sz="110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[8] K. Guan, D. He, and Z. Zhong, “</a:t>
            </a:r>
            <a:r>
              <a:rPr lang="en-US" sz="110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CloudRT</a:t>
            </a:r>
            <a:r>
              <a:rPr lang="en-US" sz="11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 Chinese example of open science infrastructure and services,” Cultures of Science, vol. 4, no. 4, pp. 217–226, 2021. </a:t>
            </a:r>
            <a:r>
              <a:rPr lang="en-US" sz="1100" u="sng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https://journals.sagepub.com/doi/full/10.1177/20966083221084142</a:t>
            </a:r>
            <a:endParaRPr lang="en-US" sz="1100" u="sng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[9] O. Kanhere, H. Poddar and T. S. Rappaport, "Calibration of </a:t>
            </a:r>
            <a:r>
              <a:rPr lang="en-US" sz="110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NYURay</a:t>
            </a:r>
            <a:r>
              <a:rPr lang="en-US" sz="11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Ray Tracing Using 28, 73, and 142 GHz Channel Measurements Conducted in Indoor, Outdoor, and Factory Scenarios," in </a:t>
            </a:r>
            <a:r>
              <a:rPr lang="en-US" sz="1100" i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Antennas and Propagation</a:t>
            </a:r>
            <a:r>
              <a:rPr lang="en-US" sz="11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vol. 73, no. 1, pp. 405-420, Jan. 2025. </a:t>
            </a:r>
            <a:r>
              <a:rPr lang="en-US" sz="1100" u="sng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11"/>
              </a:rPr>
              <a:t>https://ieeexplore.ieee.org/document/10721240</a:t>
            </a:r>
            <a:endParaRPr lang="en-US" sz="110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[10] S. Y. Tan and H. S. Tan, “A microcellular communications propagation model based on the uniform theory of diffraction and multiple image theory,” IEEE Trans. Antennas </a:t>
            </a:r>
            <a:r>
              <a:rPr lang="en-US" sz="110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Propag</a:t>
            </a:r>
            <a:r>
              <a:rPr lang="en-US" sz="11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., vol. 44, no. 10, pp. 1317–1326, Oct. 1996. </a:t>
            </a:r>
            <a:r>
              <a:rPr lang="en-US" sz="1100" u="sng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12"/>
              </a:rPr>
              <a:t>https://ieeexplore.ieee.org/document/537325</a:t>
            </a:r>
            <a:endParaRPr lang="en-US" sz="110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10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C279F0-1910-0ED4-2ED7-7192ED7C2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DFD38B-F3A1-C944-864A-EF59DA71A98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356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3847B-DF1F-E2DE-27EB-A2D7DB627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5F8493C-429A-A85D-B3BF-2CC3230484D1}"/>
              </a:ext>
            </a:extLst>
          </p:cNvPr>
          <p:cNvSpPr txBox="1"/>
          <p:nvPr/>
        </p:nvSpPr>
        <p:spPr>
          <a:xfrm>
            <a:off x="1465372" y="119277"/>
            <a:ext cx="6293085" cy="41383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>
                <a:solidFill>
                  <a:prstClr val="white"/>
                </a:solidFill>
                <a:latin typeface="Times New Roman" charset="0"/>
                <a:cs typeface="Times New Roman" charset="0"/>
              </a:rPr>
              <a:t>Conventional 3D Reconstruction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04DA69-4430-915A-2A2B-59500DE4EC35}"/>
              </a:ext>
            </a:extLst>
          </p:cNvPr>
          <p:cNvSpPr/>
          <p:nvPr/>
        </p:nvSpPr>
        <p:spPr>
          <a:xfrm>
            <a:off x="7358743" y="-28796"/>
            <a:ext cx="1734457" cy="689913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8096F6-8A99-2028-E7B8-79904517BA78}"/>
              </a:ext>
            </a:extLst>
          </p:cNvPr>
          <p:cNvSpPr txBox="1"/>
          <p:nvPr/>
        </p:nvSpPr>
        <p:spPr>
          <a:xfrm>
            <a:off x="1540938" y="3550118"/>
            <a:ext cx="1097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t>2.4 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D40D819-EDAE-7312-481E-260A5061EC30}"/>
              </a:ext>
            </a:extLst>
          </p:cNvPr>
          <p:cNvSpPr txBox="1"/>
          <p:nvPr/>
        </p:nvSpPr>
        <p:spPr>
          <a:xfrm>
            <a:off x="-68282" y="4815287"/>
            <a:ext cx="35648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3" descr="C:\Users\Gmac\Downloads\final-logo-2.png">
            <a:extLst>
              <a:ext uri="{FF2B5EF4-FFF2-40B4-BE49-F238E27FC236}">
                <a16:creationId xmlns:a16="http://schemas.microsoft.com/office/drawing/2014/main" id="{CFA16C91-A7FA-A3F4-7147-292D73C90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8203" y="93646"/>
            <a:ext cx="1255168" cy="44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4A1C96-8B47-B87B-2FE8-FD5760ED89FF}"/>
              </a:ext>
            </a:extLst>
          </p:cNvPr>
          <p:cNvSpPr txBox="1"/>
          <p:nvPr/>
        </p:nvSpPr>
        <p:spPr>
          <a:xfrm>
            <a:off x="130629" y="4894527"/>
            <a:ext cx="90965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[1]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  <a:hlinkClick r:id="rId4"/>
              </a:rPr>
              <a:t>Wireless EM Propagation Software | Wireless InSite® | Remcom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CEF524-DBD9-A646-ECC8-C1F79983A3E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428" y="1495132"/>
            <a:ext cx="2653047" cy="1828800"/>
          </a:xfrm>
          <a:prstGeom prst="rect">
            <a:avLst/>
          </a:prstGeom>
        </p:spPr>
      </p:pic>
      <p:pic>
        <p:nvPicPr>
          <p:cNvPr id="1026" name="Picture 2" descr="X3D ray model">
            <a:extLst>
              <a:ext uri="{FF2B5EF4-FFF2-40B4-BE49-F238E27FC236}">
                <a16:creationId xmlns:a16="http://schemas.microsoft.com/office/drawing/2014/main" id="{6FEEEFD3-8C34-E189-739B-FD5F3F1B86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155" r="18755"/>
          <a:stretch/>
        </p:blipFill>
        <p:spPr bwMode="auto">
          <a:xfrm>
            <a:off x="5914462" y="1495132"/>
            <a:ext cx="279847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5A287E-1F99-CD6B-1EAB-4583D37E24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6445" y="1495132"/>
            <a:ext cx="2653047" cy="1828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A6AB86-ED61-D034-9DBF-7BEB3F5C621D}"/>
              </a:ext>
            </a:extLst>
          </p:cNvPr>
          <p:cNvSpPr txBox="1"/>
          <p:nvPr/>
        </p:nvSpPr>
        <p:spPr>
          <a:xfrm>
            <a:off x="1140828" y="347599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Indoor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EFE772-9806-3AA7-84AE-67B995EB4363}"/>
              </a:ext>
            </a:extLst>
          </p:cNvPr>
          <p:cNvSpPr txBox="1"/>
          <p:nvPr/>
        </p:nvSpPr>
        <p:spPr>
          <a:xfrm>
            <a:off x="3981296" y="347773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Rural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516B83-D173-13D9-DCB7-DDEA1049E40B}"/>
              </a:ext>
            </a:extLst>
          </p:cNvPr>
          <p:cNvSpPr txBox="1"/>
          <p:nvPr/>
        </p:nvSpPr>
        <p:spPr>
          <a:xfrm>
            <a:off x="6932827" y="348243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Urban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F36DE9-ECF9-59CB-D8D0-431C4F09A40E}"/>
              </a:ext>
            </a:extLst>
          </p:cNvPr>
          <p:cNvSpPr txBox="1"/>
          <p:nvPr/>
        </p:nvSpPr>
        <p:spPr>
          <a:xfrm>
            <a:off x="318428" y="4213480"/>
            <a:ext cx="5970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Import AutoCAD 3D files (DXF) to different ray tracer.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916011D-7437-235B-991D-B87A52012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4000" y="4894022"/>
            <a:ext cx="360000" cy="24622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DFD38B-F3A1-C944-864A-EF59DA71A98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111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F104D-6537-F9AA-51DF-15D67B65C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406A4-D6DC-55B9-6672-85DA2A1B0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349" y="192634"/>
            <a:ext cx="5786165" cy="424732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Conventional 3D Reconstruction: Indoor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EBBCF-0B60-D290-596F-19C4C118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DFD38B-F3A1-C944-864A-EF59DA71A98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FD1CD7-CA02-89BE-9AAB-E40EDA38B8B7}"/>
              </a:ext>
            </a:extLst>
          </p:cNvPr>
          <p:cNvSpPr/>
          <p:nvPr/>
        </p:nvSpPr>
        <p:spPr>
          <a:xfrm>
            <a:off x="3951075" y="1589538"/>
            <a:ext cx="617974" cy="3863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BCD8A2-CFBE-D705-FBC7-A83B2DE79F1A}"/>
              </a:ext>
            </a:extLst>
          </p:cNvPr>
          <p:cNvSpPr txBox="1"/>
          <p:nvPr/>
        </p:nvSpPr>
        <p:spPr>
          <a:xfrm>
            <a:off x="68781" y="4676175"/>
            <a:ext cx="8573513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>
                <a:latin typeface="Times New Roman" panose="02020603050405020304" pitchFamily="18" charset="0"/>
                <a:cs typeface="Times New Roman" panose="02020603050405020304" pitchFamily="18" charset="0"/>
              </a:rPr>
              <a:t>[1] T. Rappaport and R. Skidmore, “Method and system for a building database manipulator,” U.S. Patent US20 050 131 619A1, Jun. 16, 2005. </a:t>
            </a:r>
            <a:r>
              <a:rPr lang="en-US" sz="105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https://patents.google.com/patent/US20050131619A1</a:t>
            </a:r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7326DA-7FFC-6CE5-A882-C80EE611CA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6498" y="1409231"/>
            <a:ext cx="4352374" cy="24221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B1440F-CCD4-A8B3-9E46-C6332AB2A13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6071" l="9151" r="95972">
                        <a14:foregroundMark x1="9851" y1="62411" x2="9151" y2="79196"/>
                        <a14:foregroundMark x1="93476" y1="66696" x2="95972" y2="96071"/>
                        <a14:foregroundMark x1="77145" y1="46964" x2="78196" y2="47321"/>
                        <a14:foregroundMark x1="70315" y1="53036" x2="71191" y2="53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8872" y="1647215"/>
            <a:ext cx="4300091" cy="210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130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C1DBB00-C5C8-428B-A785-27D621EC60D7}"/>
              </a:ext>
            </a:extLst>
          </p:cNvPr>
          <p:cNvSpPr/>
          <p:nvPr/>
        </p:nvSpPr>
        <p:spPr>
          <a:xfrm>
            <a:off x="7358743" y="-28796"/>
            <a:ext cx="1734457" cy="689913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16E9BA-2E64-DC27-67D6-C498B1F9AE58}"/>
              </a:ext>
            </a:extLst>
          </p:cNvPr>
          <p:cNvSpPr txBox="1"/>
          <p:nvPr/>
        </p:nvSpPr>
        <p:spPr>
          <a:xfrm>
            <a:off x="1540938" y="3550118"/>
            <a:ext cx="1097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t>2.4 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C0CD4A5-C008-F361-70C3-8D9DC00DA3A0}"/>
              </a:ext>
            </a:extLst>
          </p:cNvPr>
          <p:cNvSpPr txBox="1"/>
          <p:nvPr/>
        </p:nvSpPr>
        <p:spPr>
          <a:xfrm>
            <a:off x="-68282" y="4815287"/>
            <a:ext cx="91645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3" descr="C:\Users\Gmac\Downloads\final-logo-2.png">
            <a:extLst>
              <a:ext uri="{FF2B5EF4-FFF2-40B4-BE49-F238E27FC236}">
                <a16:creationId xmlns:a16="http://schemas.microsoft.com/office/drawing/2014/main" id="{00F1F890-3670-B248-1E89-4A27755CD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8203" y="93646"/>
            <a:ext cx="1255168" cy="44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295A0A-3E4D-3D17-0B0A-3C4061A0770A}"/>
              </a:ext>
            </a:extLst>
          </p:cNvPr>
          <p:cNvSpPr txBox="1"/>
          <p:nvPr/>
        </p:nvSpPr>
        <p:spPr>
          <a:xfrm>
            <a:off x="-34297" y="4877800"/>
            <a:ext cx="90965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[1]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Blosm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, 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  <a:hlinkClick r:id="rId4"/>
              </a:rPr>
              <a:t>https://prochitecture.com/blender-osm/extent/?blender_version=4.1&amp;addon=blosm&amp;addon_version=premium2.7.8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itchFamily="34" charset="-128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70F6CD-3908-34A0-421E-C9D76DD5CB5A}"/>
              </a:ext>
            </a:extLst>
          </p:cNvPr>
          <p:cNvSpPr txBox="1"/>
          <p:nvPr/>
        </p:nvSpPr>
        <p:spPr>
          <a:xfrm>
            <a:off x="130629" y="783574"/>
            <a:ext cx="5114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Blender Open Street Map (</a:t>
            </a:r>
            <a:r>
              <a:rPr kumimoji="0" lang="en-US" sz="20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Blosm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) add-on [1]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D6DC04-0531-2780-0DD4-E6AAE6CDEAFA}"/>
              </a:ext>
            </a:extLst>
          </p:cNvPr>
          <p:cNvSpPr txBox="1"/>
          <p:nvPr/>
        </p:nvSpPr>
        <p:spPr>
          <a:xfrm>
            <a:off x="4707824" y="1560569"/>
            <a:ext cx="39592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Pros: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Easy to generate. 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Building shapes are generally accurate. 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Material properties can be assigned easily.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5942FC-268B-4F19-3FEF-B9B0D09B5000}"/>
              </a:ext>
            </a:extLst>
          </p:cNvPr>
          <p:cNvSpPr txBox="1"/>
          <p:nvPr/>
        </p:nvSpPr>
        <p:spPr>
          <a:xfrm>
            <a:off x="4707824" y="3187928"/>
            <a:ext cx="43348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Cons: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Some small objects are missing.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Few building roof shapes are wrong. 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Detail of building exterior structure is missing.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A51D82D-25F7-A86E-C866-793D7DF9E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742" y="140776"/>
            <a:ext cx="5786165" cy="424732"/>
          </a:xfrm>
        </p:spPr>
        <p:txBody>
          <a:bodyPr>
            <a:no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Conventional 3D Reconstruction: Outdoor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E37C75-894C-7064-6E89-6D795BF1133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092" y="1385381"/>
            <a:ext cx="3889451" cy="2873205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890E5ED9-6B6F-F743-D7FF-23D06197C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4000" y="4900746"/>
            <a:ext cx="360000" cy="24622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DFD38B-F3A1-C944-864A-EF59DA71A98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109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2D597-E71B-AE23-76CB-FEAFA0F8C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68BA9-436F-5E3C-C226-41B4C073E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DFD38B-F3A1-C944-864A-EF59DA71A98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0749C01-BC31-489A-CB01-D32860914BDC}"/>
              </a:ext>
            </a:extLst>
          </p:cNvPr>
          <p:cNvGrpSpPr/>
          <p:nvPr/>
        </p:nvGrpSpPr>
        <p:grpSpPr>
          <a:xfrm>
            <a:off x="987481" y="908422"/>
            <a:ext cx="7169038" cy="4108710"/>
            <a:chOff x="1794209" y="842616"/>
            <a:chExt cx="8778312" cy="496004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3EED42B-8809-F936-97D1-2C63BF110DF0}"/>
                </a:ext>
              </a:extLst>
            </p:cNvPr>
            <p:cNvSpPr txBox="1"/>
            <p:nvPr/>
          </p:nvSpPr>
          <p:spPr>
            <a:xfrm>
              <a:off x="1982257" y="2893587"/>
              <a:ext cx="1093680" cy="3343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Lamp Post</a:t>
              </a:r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6" name="Picture 25" descr="A stop sign on a street&#10;&#10;AI-generated content may be incorrect.">
              <a:extLst>
                <a:ext uri="{FF2B5EF4-FFF2-40B4-BE49-F238E27FC236}">
                  <a16:creationId xmlns:a16="http://schemas.microsoft.com/office/drawing/2014/main" id="{AA80EBF1-8A05-9611-152B-FC2F6CF28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94209" y="3414013"/>
              <a:ext cx="1469776" cy="2050971"/>
            </a:xfrm>
            <a:prstGeom prst="rect">
              <a:avLst/>
            </a:prstGeom>
          </p:spPr>
        </p:pic>
        <p:pic>
          <p:nvPicPr>
            <p:cNvPr id="27" name="Picture 26" descr="A street light on a street&#10;&#10;AI-generated content may be incorrect.">
              <a:extLst>
                <a:ext uri="{FF2B5EF4-FFF2-40B4-BE49-F238E27FC236}">
                  <a16:creationId xmlns:a16="http://schemas.microsoft.com/office/drawing/2014/main" id="{A5A33174-3A6D-20E1-E09E-2664B013F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94209" y="842616"/>
              <a:ext cx="1469776" cy="2050971"/>
            </a:xfrm>
            <a:prstGeom prst="rect">
              <a:avLst/>
            </a:prstGeom>
          </p:spPr>
        </p:pic>
        <p:pic>
          <p:nvPicPr>
            <p:cNvPr id="28" name="Picture 27" descr="A building with a tree and a bench&#10;&#10;AI-generated content may be incorrect.">
              <a:extLst>
                <a:ext uri="{FF2B5EF4-FFF2-40B4-BE49-F238E27FC236}">
                  <a16:creationId xmlns:a16="http://schemas.microsoft.com/office/drawing/2014/main" id="{282BF526-D3DF-BEBF-0227-475541946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76600" y="842616"/>
              <a:ext cx="1474268" cy="2050971"/>
            </a:xfrm>
            <a:prstGeom prst="rect">
              <a:avLst/>
            </a:prstGeom>
          </p:spPr>
        </p:pic>
        <p:pic>
          <p:nvPicPr>
            <p:cNvPr id="29" name="Picture 28" descr="A close-up of a building&#10;&#10;AI-generated content may be incorrect.">
              <a:extLst>
                <a:ext uri="{FF2B5EF4-FFF2-40B4-BE49-F238E27FC236}">
                  <a16:creationId xmlns:a16="http://schemas.microsoft.com/office/drawing/2014/main" id="{EC38BF7C-49A8-8DCE-05F1-A140600B4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63483" y="842616"/>
              <a:ext cx="1467456" cy="2050971"/>
            </a:xfrm>
            <a:prstGeom prst="rect">
              <a:avLst/>
            </a:prstGeom>
          </p:spPr>
        </p:pic>
        <p:pic>
          <p:nvPicPr>
            <p:cNvPr id="30" name="Picture 29" descr="A building with columns and a person walking in the street&#10;&#10;AI-generated content may be incorrect.">
              <a:extLst>
                <a:ext uri="{FF2B5EF4-FFF2-40B4-BE49-F238E27FC236}">
                  <a16:creationId xmlns:a16="http://schemas.microsoft.com/office/drawing/2014/main" id="{875CA58B-037B-D843-CC04-9A4454B90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43554" y="842616"/>
              <a:ext cx="1469776" cy="2050971"/>
            </a:xfrm>
            <a:prstGeom prst="rect">
              <a:avLst/>
            </a:prstGeom>
          </p:spPr>
        </p:pic>
        <p:pic>
          <p:nvPicPr>
            <p:cNvPr id="31" name="Picture 30" descr="A person walking on a sidewalk&#10;&#10;AI-generated content may be incorrect.">
              <a:extLst>
                <a:ext uri="{FF2B5EF4-FFF2-40B4-BE49-F238E27FC236}">
                  <a16:creationId xmlns:a16="http://schemas.microsoft.com/office/drawing/2014/main" id="{68696BD1-D7BF-9234-F001-96BCAACC3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77564" y="3414013"/>
              <a:ext cx="1469776" cy="2050971"/>
            </a:xfrm>
            <a:prstGeom prst="rect">
              <a:avLst/>
            </a:prstGeom>
          </p:spPr>
        </p:pic>
        <p:pic>
          <p:nvPicPr>
            <p:cNvPr id="32" name="Picture 31" descr="A group of benches in a park&#10;&#10;AI-generated content may be incorrect.">
              <a:extLst>
                <a:ext uri="{FF2B5EF4-FFF2-40B4-BE49-F238E27FC236}">
                  <a16:creationId xmlns:a16="http://schemas.microsoft.com/office/drawing/2014/main" id="{CD78423D-5CC2-C235-D459-A4D5A7B94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60919" y="3414013"/>
              <a:ext cx="1467920" cy="2050971"/>
            </a:xfrm>
            <a:prstGeom prst="rect">
              <a:avLst/>
            </a:prstGeom>
          </p:spPr>
        </p:pic>
        <p:pic>
          <p:nvPicPr>
            <p:cNvPr id="33" name="Picture 32" descr="A couple of trash cans on a sidewalk&#10;&#10;AI-generated content may be incorrect.">
              <a:extLst>
                <a:ext uri="{FF2B5EF4-FFF2-40B4-BE49-F238E27FC236}">
                  <a16:creationId xmlns:a16="http://schemas.microsoft.com/office/drawing/2014/main" id="{3938FFB9-0206-8B1A-8617-C64682F38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42418" y="3414013"/>
              <a:ext cx="1467953" cy="2050971"/>
            </a:xfrm>
            <a:prstGeom prst="rect">
              <a:avLst/>
            </a:prstGeom>
          </p:spPr>
        </p:pic>
        <p:pic>
          <p:nvPicPr>
            <p:cNvPr id="34" name="Picture 33" descr="A black fire hydrant in a park&#10;&#10;AI-generated content may be incorrect.">
              <a:extLst>
                <a:ext uri="{FF2B5EF4-FFF2-40B4-BE49-F238E27FC236}">
                  <a16:creationId xmlns:a16="http://schemas.microsoft.com/office/drawing/2014/main" id="{D3649F11-3AD8-ABB9-22CC-50CEE06F6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23951" y="3414013"/>
              <a:ext cx="1464002" cy="2050971"/>
            </a:xfrm>
            <a:prstGeom prst="rect">
              <a:avLst/>
            </a:prstGeom>
          </p:spPr>
        </p:pic>
        <p:pic>
          <p:nvPicPr>
            <p:cNvPr id="35" name="Picture 34" descr="A christmas tree with lights and stars&#10;&#10;AI-generated content may be incorrect.">
              <a:extLst>
                <a:ext uri="{FF2B5EF4-FFF2-40B4-BE49-F238E27FC236}">
                  <a16:creationId xmlns:a16="http://schemas.microsoft.com/office/drawing/2014/main" id="{5E4DF5B0-5B63-3C0D-FCEC-71E30CBA3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25943" y="842616"/>
              <a:ext cx="1460019" cy="205097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C1637DF-7B82-D8AD-8CE7-2690A5FD8120}"/>
                </a:ext>
              </a:extLst>
            </p:cNvPr>
            <p:cNvSpPr txBox="1"/>
            <p:nvPr/>
          </p:nvSpPr>
          <p:spPr>
            <a:xfrm>
              <a:off x="3620009" y="2893587"/>
              <a:ext cx="1384886" cy="3343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Transformer</a:t>
              </a:r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2459E88-EE0B-7B41-C6FB-6D994E886691}"/>
                </a:ext>
              </a:extLst>
            </p:cNvPr>
            <p:cNvSpPr txBox="1"/>
            <p:nvPr/>
          </p:nvSpPr>
          <p:spPr>
            <a:xfrm>
              <a:off x="5184363" y="2893587"/>
              <a:ext cx="1821032" cy="3343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Concrete Pillars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C893A56-6711-EAE6-664A-1A90B860DD55}"/>
                </a:ext>
              </a:extLst>
            </p:cNvPr>
            <p:cNvSpPr txBox="1"/>
            <p:nvPr/>
          </p:nvSpPr>
          <p:spPr>
            <a:xfrm>
              <a:off x="6948605" y="2893587"/>
              <a:ext cx="1821032" cy="3343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Marble Pillars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6645624-3509-ABB2-90C6-4CB87D9753A2}"/>
                </a:ext>
              </a:extLst>
            </p:cNvPr>
            <p:cNvSpPr txBox="1"/>
            <p:nvPr/>
          </p:nvSpPr>
          <p:spPr>
            <a:xfrm>
              <a:off x="8751489" y="2893587"/>
              <a:ext cx="1821032" cy="3343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Trees and Foliage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5354B1E-82E6-451D-9837-6271EA81A4A8}"/>
                </a:ext>
              </a:extLst>
            </p:cNvPr>
            <p:cNvSpPr txBox="1"/>
            <p:nvPr/>
          </p:nvSpPr>
          <p:spPr>
            <a:xfrm>
              <a:off x="1982255" y="5468268"/>
              <a:ext cx="1093680" cy="3343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Stop Sign</a:t>
              </a:r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F2D81E1-25FD-BC1B-681C-83EC5C6D0791}"/>
                </a:ext>
              </a:extLst>
            </p:cNvPr>
            <p:cNvSpPr txBox="1"/>
            <p:nvPr/>
          </p:nvSpPr>
          <p:spPr>
            <a:xfrm>
              <a:off x="3307911" y="5468268"/>
              <a:ext cx="1821032" cy="3343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Pedestrians</a:t>
              </a:r>
              <a:endParaRPr lang="en-US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441127-688D-06F8-2B6B-307AB1B51161}"/>
                </a:ext>
              </a:extLst>
            </p:cNvPr>
            <p:cNvSpPr txBox="1"/>
            <p:nvPr/>
          </p:nvSpPr>
          <p:spPr>
            <a:xfrm>
              <a:off x="5128943" y="5468268"/>
              <a:ext cx="1821032" cy="3343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Bentch</a:t>
              </a:r>
              <a:endParaRPr lang="en-US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C34AD8-B153-69BB-1559-2A341690C97A}"/>
                </a:ext>
              </a:extLst>
            </p:cNvPr>
            <p:cNvSpPr txBox="1"/>
            <p:nvPr/>
          </p:nvSpPr>
          <p:spPr>
            <a:xfrm>
              <a:off x="6965878" y="5468268"/>
              <a:ext cx="1821032" cy="3343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Trash Bin</a:t>
              </a:r>
              <a:endParaRPr lang="en-US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9280E43-F82E-A645-FEE9-94020FABCDBA}"/>
                </a:ext>
              </a:extLst>
            </p:cNvPr>
            <p:cNvSpPr txBox="1"/>
            <p:nvPr/>
          </p:nvSpPr>
          <p:spPr>
            <a:xfrm>
              <a:off x="8714787" y="5468268"/>
              <a:ext cx="1821032" cy="3343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Fire Hydrant</a:t>
              </a:r>
              <a:endParaRPr lang="en-US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E1EDFB88-68D5-61B5-7665-80BF8B12B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349" y="204945"/>
            <a:ext cx="5786165" cy="400110"/>
          </a:xfrm>
        </p:spPr>
        <p:txBody>
          <a:bodyPr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white"/>
                </a:solidFill>
                <a:latin typeface="Times New Roman" charset="0"/>
                <a:ea typeface="Times New Roman" charset="0"/>
                <a:cs typeface="Times New Roman" charset="0"/>
              </a:rPr>
              <a:t>Site-Specific Outdoor </a:t>
            </a:r>
            <a:r>
              <a:rPr lang="en-US" sz="2000" b="1" dirty="0" err="1">
                <a:solidFill>
                  <a:prstClr val="white"/>
                </a:solidFill>
                <a:latin typeface="Times New Roman" charset="0"/>
                <a:ea typeface="Times New Roman" charset="0"/>
                <a:cs typeface="Times New Roman" charset="0"/>
              </a:rPr>
              <a:t>UMi</a:t>
            </a:r>
            <a:r>
              <a:rPr lang="en-US" sz="2000" b="1" dirty="0">
                <a:solidFill>
                  <a:prstClr val="white"/>
                </a:solidFill>
                <a:latin typeface="Times New Roman" charset="0"/>
                <a:ea typeface="Times New Roman" charset="0"/>
                <a:cs typeface="Times New Roman" charset="0"/>
              </a:rPr>
              <a:t> Environment 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540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D879E-AF87-85D5-959C-69B717BF5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5F20F8F-A8E3-0213-F21C-A00EA9A4CB40}"/>
              </a:ext>
            </a:extLst>
          </p:cNvPr>
          <p:cNvSpPr/>
          <p:nvPr/>
        </p:nvSpPr>
        <p:spPr>
          <a:xfrm>
            <a:off x="7358743" y="-28796"/>
            <a:ext cx="1734457" cy="689913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3EFB57-3241-D8A0-FCBE-F37D9B5E7ABE}"/>
              </a:ext>
            </a:extLst>
          </p:cNvPr>
          <p:cNvSpPr txBox="1"/>
          <p:nvPr/>
        </p:nvSpPr>
        <p:spPr>
          <a:xfrm>
            <a:off x="1540938" y="3550118"/>
            <a:ext cx="1097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t>2.4 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609949-659D-0F2B-5EA6-F3BDB4A58019}"/>
              </a:ext>
            </a:extLst>
          </p:cNvPr>
          <p:cNvSpPr txBox="1"/>
          <p:nvPr/>
        </p:nvSpPr>
        <p:spPr>
          <a:xfrm>
            <a:off x="-68282" y="4815287"/>
            <a:ext cx="91645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3" descr="C:\Users\Gmac\Downloads\final-logo-2.png">
            <a:extLst>
              <a:ext uri="{FF2B5EF4-FFF2-40B4-BE49-F238E27FC236}">
                <a16:creationId xmlns:a16="http://schemas.microsoft.com/office/drawing/2014/main" id="{AEDC99C8-DEC0-11B9-782E-B36C9BF86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8203" y="93646"/>
            <a:ext cx="1255168" cy="44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85581C-6674-874E-00BE-7A950D3FB027}"/>
              </a:ext>
            </a:extLst>
          </p:cNvPr>
          <p:cNvSpPr txBox="1"/>
          <p:nvPr/>
        </p:nvSpPr>
        <p:spPr>
          <a:xfrm>
            <a:off x="-34297" y="4877800"/>
            <a:ext cx="90965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[1]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  <a:hlinkClick r:id="rId4"/>
              </a:rPr>
              <a:t>https://prochitecture.com/blender-osm/extent/?blender_version=4.1&amp;addon=blosm&amp;addon_version=premium2.7.8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A654CB4-E2D2-5EE6-7B3A-0AC6F27A7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742" y="140776"/>
            <a:ext cx="5786165" cy="424732"/>
          </a:xfrm>
        </p:spPr>
        <p:txBody>
          <a:bodyPr>
            <a:no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Conventional 3D Reconstruction: Outdoor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223B8F-3E77-01BF-C8AB-8DF083A9CB73}"/>
              </a:ext>
            </a:extLst>
          </p:cNvPr>
          <p:cNvSpPr txBox="1"/>
          <p:nvPr/>
        </p:nvSpPr>
        <p:spPr>
          <a:xfrm>
            <a:off x="130628" y="831324"/>
            <a:ext cx="72281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Manually </a:t>
            </a: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Create Missing 3D Objects and Place Objects </a:t>
            </a: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in Blender</a:t>
            </a: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b="1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3C5600-506D-2603-B201-6368FE1D2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681" y="1263169"/>
            <a:ext cx="4827069" cy="34733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38DD5C-A813-7535-F6B8-A80FBC0C7CB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544" y="1339637"/>
            <a:ext cx="3505356" cy="3149235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A493452F-5F86-FB64-E011-0B8C5514B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4000" y="4894022"/>
            <a:ext cx="360000" cy="24622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DFD38B-F3A1-C944-864A-EF59DA71A98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553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CD79C-9A61-6F26-BB97-1B3662868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746DB2-84F1-7E46-2D33-BF42CAC7046C}"/>
              </a:ext>
            </a:extLst>
          </p:cNvPr>
          <p:cNvSpPr txBox="1"/>
          <p:nvPr/>
        </p:nvSpPr>
        <p:spPr>
          <a:xfrm>
            <a:off x="1724576" y="142701"/>
            <a:ext cx="5684541" cy="41383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How Do We Unify 3D Reconstruction?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AB463A7-C61A-6032-AFED-2288B5568203}"/>
              </a:ext>
            </a:extLst>
          </p:cNvPr>
          <p:cNvSpPr/>
          <p:nvPr/>
        </p:nvSpPr>
        <p:spPr>
          <a:xfrm>
            <a:off x="7358743" y="-28796"/>
            <a:ext cx="1734457" cy="689913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66C95A-EF86-B8F8-0AF1-27B40E67C481}"/>
              </a:ext>
            </a:extLst>
          </p:cNvPr>
          <p:cNvSpPr txBox="1"/>
          <p:nvPr/>
        </p:nvSpPr>
        <p:spPr>
          <a:xfrm>
            <a:off x="130629" y="943625"/>
            <a:ext cx="4358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Main limitation of traditional methods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03A0415-74F4-54D3-0DC7-BC99D1C5C341}"/>
              </a:ext>
            </a:extLst>
          </p:cNvPr>
          <p:cNvSpPr txBox="1"/>
          <p:nvPr/>
        </p:nvSpPr>
        <p:spPr>
          <a:xfrm>
            <a:off x="130629" y="4681768"/>
            <a:ext cx="9164560" cy="56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[1] T. Rappaport and R. Skidmore, </a:t>
            </a:r>
            <a:r>
              <a:rPr lang="en-US" sz="1000" i="1">
                <a:latin typeface="Times New Roman" panose="02020603050405020304" pitchFamily="18" charset="0"/>
                <a:cs typeface="Times New Roman" panose="02020603050405020304" pitchFamily="18" charset="0"/>
              </a:rPr>
              <a:t>Method and system for a building database manipulator</a:t>
            </a:r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, U.S. Patent 6,721,769, Apr. 13, 2004. </a:t>
            </a:r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https://patentimages.storage.googleapis.com/56/39/20/f1a9320fa181a0/US6721769B1.pdf</a:t>
            </a:r>
            <a:endParaRPr 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3" descr="C:\Users\Gmac\Downloads\final-logo-2.png">
            <a:extLst>
              <a:ext uri="{FF2B5EF4-FFF2-40B4-BE49-F238E27FC236}">
                <a16:creationId xmlns:a16="http://schemas.microsoft.com/office/drawing/2014/main" id="{E3CC35BC-ECB0-8170-3346-F04D57EE2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8203" y="93646"/>
            <a:ext cx="1255168" cy="44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0E712D-9DF8-A83D-4237-1C2C1FE668A5}"/>
              </a:ext>
            </a:extLst>
          </p:cNvPr>
          <p:cNvSpPr txBox="1"/>
          <p:nvPr/>
        </p:nvSpPr>
        <p:spPr>
          <a:xfrm>
            <a:off x="1058802" y="1593382"/>
            <a:ext cx="7674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Time efficiency (manually create each object)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Low accuracy (small cabinets, ventilation tubes, trees, street lights,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No generalized and uniform database format [1]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CE8056-D25B-7B3A-BC8E-BBDA131E0DA7}"/>
              </a:ext>
            </a:extLst>
          </p:cNvPr>
          <p:cNvSpPr txBox="1"/>
          <p:nvPr/>
        </p:nvSpPr>
        <p:spPr>
          <a:xfrm>
            <a:off x="130629" y="2772352"/>
            <a:ext cx="4548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What do we want?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CE1FCC-B754-6922-6D43-1BDE80479733}"/>
              </a:ext>
            </a:extLst>
          </p:cNvPr>
          <p:cNvSpPr txBox="1"/>
          <p:nvPr/>
        </p:nvSpPr>
        <p:spPr>
          <a:xfrm>
            <a:off x="1058802" y="3285175"/>
            <a:ext cx="4610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Low cost</a:t>
            </a:r>
          </a:p>
          <a:p>
            <a:r>
              <a:rPr lang="en-US"/>
              <a:t>High efficiency</a:t>
            </a:r>
          </a:p>
          <a:p>
            <a:r>
              <a:rPr lang="en-US"/>
              <a:t>High accuracy</a:t>
            </a:r>
          </a:p>
          <a:p>
            <a:r>
              <a:rPr lang="en-US"/>
              <a:t>Generalized data format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2A451C-6764-7CFE-A6FD-31A8DB3970F9}"/>
              </a:ext>
            </a:extLst>
          </p:cNvPr>
          <p:cNvSpPr txBox="1"/>
          <p:nvPr/>
        </p:nvSpPr>
        <p:spPr>
          <a:xfrm>
            <a:off x="4533034" y="2775104"/>
            <a:ext cx="46109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Most promising solution: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1AD30B-F26A-1C8E-61D9-273A18AAF2FE}"/>
              </a:ext>
            </a:extLst>
          </p:cNvPr>
          <p:cNvSpPr txBox="1"/>
          <p:nvPr/>
        </p:nvSpPr>
        <p:spPr>
          <a:xfrm>
            <a:off x="4505376" y="3261170"/>
            <a:ext cx="40731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Vision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3B6B82-E274-EEBB-882C-CA5B9726625D}"/>
              </a:ext>
            </a:extLst>
          </p:cNvPr>
          <p:cNvSpPr txBox="1"/>
          <p:nvPr/>
        </p:nvSpPr>
        <p:spPr>
          <a:xfrm>
            <a:off x="4350132" y="4004142"/>
            <a:ext cx="452635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b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Material-Embedded 3D Scene Reconstruction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4857813-A2D7-5A81-723A-9D15C68CA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4000" y="4894022"/>
            <a:ext cx="360000" cy="24622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DFD38B-F3A1-C944-864A-EF59DA71A98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588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73932" y="122555"/>
            <a:ext cx="5684541" cy="41383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Material-Embedded</a:t>
            </a:r>
            <a:r>
              <a:rPr lang="zh-CN" altLang="en-US" sz="2400" b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3D Reconstruction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358743" y="-28796"/>
            <a:ext cx="1734457" cy="689913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-8090" y="702840"/>
            <a:ext cx="2610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Modified Approach</a:t>
            </a:r>
          </a:p>
        </p:txBody>
      </p:sp>
      <p:pic>
        <p:nvPicPr>
          <p:cNvPr id="2" name="Picture 3" descr="C:\Users\Gmac\Downloads\final-logo-2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8203" y="93646"/>
            <a:ext cx="1255168" cy="44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373" y="1635664"/>
            <a:ext cx="7093705" cy="2831327"/>
          </a:xfrm>
          <a:prstGeom prst="rect">
            <a:avLst/>
          </a:prstGeom>
        </p:spPr>
      </p:pic>
      <p:sp>
        <p:nvSpPr>
          <p:cNvPr id="14" name="Rectangle: Rounded Corners 13"/>
          <p:cNvSpPr/>
          <p:nvPr/>
        </p:nvSpPr>
        <p:spPr>
          <a:xfrm>
            <a:off x="852406" y="1480617"/>
            <a:ext cx="2301234" cy="3039501"/>
          </a:xfrm>
          <a:prstGeom prst="roundRect">
            <a:avLst>
              <a:gd name="adj" fmla="val 9912"/>
            </a:avLst>
          </a:prstGeom>
          <a:noFill/>
          <a:ln w="3810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046671" y="995676"/>
            <a:ext cx="1912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65D35-FF4C-77FB-15E2-FFD348854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4000" y="4894022"/>
            <a:ext cx="360000" cy="24622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DFD38B-F3A1-C944-864A-EF59DA71A98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Body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Custom 2">
      <a:dk1>
        <a:srgbClr val="FFFFFF"/>
      </a:dk1>
      <a:lt1>
        <a:sysClr val="window" lastClr="FFFFFF"/>
      </a:lt1>
      <a:dk2>
        <a:srgbClr val="FFFFFF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NYU Schools Master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5_NYU Schools Master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</TotalTime>
  <Words>1623</Words>
  <Application>Microsoft Macintosh PowerPoint</Application>
  <PresentationFormat>On-screen Show (16:9)</PresentationFormat>
  <Paragraphs>174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Aptos</vt:lpstr>
      <vt:lpstr>Arial</vt:lpstr>
      <vt:lpstr>Calibri</vt:lpstr>
      <vt:lpstr>Calibri Light</vt:lpstr>
      <vt:lpstr>Courier New</vt:lpstr>
      <vt:lpstr>Times New Roman</vt:lpstr>
      <vt:lpstr>Wingdings</vt:lpstr>
      <vt:lpstr>Title</vt:lpstr>
      <vt:lpstr>Body</vt:lpstr>
      <vt:lpstr>Office Theme</vt:lpstr>
      <vt:lpstr>4_NYU Schools Master Template</vt:lpstr>
      <vt:lpstr>5_NYU Schools Master Template</vt:lpstr>
      <vt:lpstr>PowerPoint Presentation</vt:lpstr>
      <vt:lpstr>Agenda</vt:lpstr>
      <vt:lpstr>PowerPoint Presentation</vt:lpstr>
      <vt:lpstr>Conventional 3D Reconstruction: Indoor</vt:lpstr>
      <vt:lpstr>Conventional 3D Reconstruction: Outdoor</vt:lpstr>
      <vt:lpstr>Site-Specific Outdoor UMi Environment </vt:lpstr>
      <vt:lpstr>Conventional 3D Reconstruction: Outdoor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Waste Factor in Multiple-Input Multiple-Output Systems and Radio Access Networks</dc:title>
  <dc:creator>Bao Nguyen</dc:creator>
  <cp:lastModifiedBy>YingMingjun</cp:lastModifiedBy>
  <cp:revision>5</cp:revision>
  <cp:lastPrinted>2025-04-28T01:56:29Z</cp:lastPrinted>
  <dcterms:created xsi:type="dcterms:W3CDTF">2024-10-08T01:09:51Z</dcterms:created>
  <dcterms:modified xsi:type="dcterms:W3CDTF">2025-05-27T19:21:39Z</dcterms:modified>
</cp:coreProperties>
</file>